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58"/>
    <p:restoredTop sz="94663"/>
  </p:normalViewPr>
  <p:slideViewPr>
    <p:cSldViewPr snapToGrid="0" snapToObjects="1">
      <p:cViewPr varScale="1">
        <p:scale>
          <a:sx n="88" d="100"/>
          <a:sy n="88" d="100"/>
        </p:scale>
        <p:origin x="33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ichiro Motohashi" userId="030cda46-b99f-48b8-b671-385b1991b064" providerId="ADAL" clId="{51647091-6BBB-2F46-BD6B-CAC71B8E1148}"/>
    <pc:docChg chg="modSld">
      <pc:chgData name="Soichiro Motohashi" userId="030cda46-b99f-48b8-b671-385b1991b064" providerId="ADAL" clId="{51647091-6BBB-2F46-BD6B-CAC71B8E1148}" dt="2021-05-13T12:51:49.535" v="15" actId="20577"/>
      <pc:docMkLst>
        <pc:docMk/>
      </pc:docMkLst>
      <pc:sldChg chg="modSp mod">
        <pc:chgData name="Soichiro Motohashi" userId="030cda46-b99f-48b8-b671-385b1991b064" providerId="ADAL" clId="{51647091-6BBB-2F46-BD6B-CAC71B8E1148}" dt="2021-05-13T12:51:42.557" v="13" actId="20577"/>
        <pc:sldMkLst>
          <pc:docMk/>
          <pc:sldMk cId="923841921" sldId="256"/>
        </pc:sldMkLst>
        <pc:spChg chg="mod">
          <ac:chgData name="Soichiro Motohashi" userId="030cda46-b99f-48b8-b671-385b1991b064" providerId="ADAL" clId="{51647091-6BBB-2F46-BD6B-CAC71B8E1148}" dt="2021-05-13T12:51:42.557" v="13" actId="20577"/>
          <ac:spMkLst>
            <pc:docMk/>
            <pc:sldMk cId="923841921" sldId="256"/>
            <ac:spMk id="10" creationId="{00000000-0000-0000-0000-000000000000}"/>
          </ac:spMkLst>
        </pc:spChg>
      </pc:sldChg>
      <pc:sldChg chg="modSp mod">
        <pc:chgData name="Soichiro Motohashi" userId="030cda46-b99f-48b8-b671-385b1991b064" providerId="ADAL" clId="{51647091-6BBB-2F46-BD6B-CAC71B8E1148}" dt="2021-05-13T12:51:49.535" v="15" actId="20577"/>
        <pc:sldMkLst>
          <pc:docMk/>
          <pc:sldMk cId="269648614" sldId="257"/>
        </pc:sldMkLst>
        <pc:spChg chg="mod">
          <ac:chgData name="Soichiro Motohashi" userId="030cda46-b99f-48b8-b671-385b1991b064" providerId="ADAL" clId="{51647091-6BBB-2F46-BD6B-CAC71B8E1148}" dt="2021-05-13T12:51:49.535" v="15" actId="20577"/>
          <ac:spMkLst>
            <pc:docMk/>
            <pc:sldMk cId="269648614" sldId="257"/>
            <ac:spMk id="1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67E65D-4B0B-3E43-BC6B-15E3047946D7}" type="datetimeFigureOut">
              <a:rPr lang="en-US" smtClean="0"/>
              <a:t>5/13/21</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EBB53B-A34D-7845-A7EA-7199DA580C6A}" type="slidenum">
              <a:rPr lang="en-US" smtClean="0"/>
              <a:t>‹#›</a:t>
            </a:fld>
            <a:endParaRPr lang="en-US"/>
          </a:p>
        </p:txBody>
      </p:sp>
    </p:spTree>
    <p:extLst>
      <p:ext uri="{BB962C8B-B14F-4D97-AF65-F5344CB8AC3E}">
        <p14:creationId xmlns:p14="http://schemas.microsoft.com/office/powerpoint/2010/main" val="1400782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54EBB53B-A34D-7845-A7EA-7199DA580C6A}" type="slidenum">
              <a:rPr lang="en-US" smtClean="0"/>
              <a:t>1</a:t>
            </a:fld>
            <a:endParaRPr lang="en-US"/>
          </a:p>
        </p:txBody>
      </p:sp>
    </p:spTree>
    <p:extLst>
      <p:ext uri="{BB962C8B-B14F-4D97-AF65-F5344CB8AC3E}">
        <p14:creationId xmlns:p14="http://schemas.microsoft.com/office/powerpoint/2010/main" val="94658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EBB53B-A34D-7845-A7EA-7199DA580C6A}" type="slidenum">
              <a:rPr lang="en-US" smtClean="0"/>
              <a:t>2</a:t>
            </a:fld>
            <a:endParaRPr lang="en-US"/>
          </a:p>
        </p:txBody>
      </p:sp>
    </p:spTree>
    <p:extLst>
      <p:ext uri="{BB962C8B-B14F-4D97-AF65-F5344CB8AC3E}">
        <p14:creationId xmlns:p14="http://schemas.microsoft.com/office/powerpoint/2010/main" val="793760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5EBD9A-C680-684B-8DCF-BB5066A3520E}" type="datetimeFigureOut">
              <a:rPr lang="en-US" smtClean="0"/>
              <a:t>5/13/21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CF758-894C-2D47-9A9F-AAEF6DB8C337}" type="slidenum">
              <a:rPr lang="en-US" smtClean="0"/>
              <a:t>‹#›</a:t>
            </a:fld>
            <a:endParaRPr lang="en-US"/>
          </a:p>
        </p:txBody>
      </p:sp>
    </p:spTree>
    <p:extLst>
      <p:ext uri="{BB962C8B-B14F-4D97-AF65-F5344CB8AC3E}">
        <p14:creationId xmlns:p14="http://schemas.microsoft.com/office/powerpoint/2010/main" val="1801540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5EBD9A-C680-684B-8DCF-BB5066A3520E}" type="datetimeFigureOut">
              <a:rPr lang="en-US" smtClean="0"/>
              <a:t>5/13/21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CF758-894C-2D47-9A9F-AAEF6DB8C337}" type="slidenum">
              <a:rPr lang="en-US" smtClean="0"/>
              <a:t>‹#›</a:t>
            </a:fld>
            <a:endParaRPr lang="en-US"/>
          </a:p>
        </p:txBody>
      </p:sp>
    </p:spTree>
    <p:extLst>
      <p:ext uri="{BB962C8B-B14F-4D97-AF65-F5344CB8AC3E}">
        <p14:creationId xmlns:p14="http://schemas.microsoft.com/office/powerpoint/2010/main" val="1922332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5EBD9A-C680-684B-8DCF-BB5066A3520E}" type="datetimeFigureOut">
              <a:rPr lang="en-US" smtClean="0"/>
              <a:t>5/13/21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CF758-894C-2D47-9A9F-AAEF6DB8C337}" type="slidenum">
              <a:rPr lang="en-US" smtClean="0"/>
              <a:t>‹#›</a:t>
            </a:fld>
            <a:endParaRPr lang="en-US"/>
          </a:p>
        </p:txBody>
      </p:sp>
    </p:spTree>
    <p:extLst>
      <p:ext uri="{BB962C8B-B14F-4D97-AF65-F5344CB8AC3E}">
        <p14:creationId xmlns:p14="http://schemas.microsoft.com/office/powerpoint/2010/main" val="189651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5EBD9A-C680-684B-8DCF-BB5066A3520E}" type="datetimeFigureOut">
              <a:rPr lang="en-US" smtClean="0"/>
              <a:t>5/13/21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CF758-894C-2D47-9A9F-AAEF6DB8C337}" type="slidenum">
              <a:rPr lang="en-US" smtClean="0"/>
              <a:t>‹#›</a:t>
            </a:fld>
            <a:endParaRPr lang="en-US"/>
          </a:p>
        </p:txBody>
      </p:sp>
    </p:spTree>
    <p:extLst>
      <p:ext uri="{BB962C8B-B14F-4D97-AF65-F5344CB8AC3E}">
        <p14:creationId xmlns:p14="http://schemas.microsoft.com/office/powerpoint/2010/main" val="112316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5EBD9A-C680-684B-8DCF-BB5066A3520E}" type="datetimeFigureOut">
              <a:rPr lang="en-US" smtClean="0"/>
              <a:t>5/13/21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CF758-894C-2D47-9A9F-AAEF6DB8C337}" type="slidenum">
              <a:rPr lang="en-US" smtClean="0"/>
              <a:t>‹#›</a:t>
            </a:fld>
            <a:endParaRPr lang="en-US"/>
          </a:p>
        </p:txBody>
      </p:sp>
    </p:spTree>
    <p:extLst>
      <p:ext uri="{BB962C8B-B14F-4D97-AF65-F5344CB8AC3E}">
        <p14:creationId xmlns:p14="http://schemas.microsoft.com/office/powerpoint/2010/main" val="576896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5EBD9A-C680-684B-8DCF-BB5066A3520E}" type="datetimeFigureOut">
              <a:rPr lang="en-US" smtClean="0"/>
              <a:t>5/13/21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CF758-894C-2D47-9A9F-AAEF6DB8C337}" type="slidenum">
              <a:rPr lang="en-US" smtClean="0"/>
              <a:t>‹#›</a:t>
            </a:fld>
            <a:endParaRPr lang="en-US"/>
          </a:p>
        </p:txBody>
      </p:sp>
    </p:spTree>
    <p:extLst>
      <p:ext uri="{BB962C8B-B14F-4D97-AF65-F5344CB8AC3E}">
        <p14:creationId xmlns:p14="http://schemas.microsoft.com/office/powerpoint/2010/main" val="12758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5EBD9A-C680-684B-8DCF-BB5066A3520E}" type="datetimeFigureOut">
              <a:rPr lang="en-US" smtClean="0"/>
              <a:t>5/13/21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DCF758-894C-2D47-9A9F-AAEF6DB8C337}" type="slidenum">
              <a:rPr lang="en-US" smtClean="0"/>
              <a:t>‹#›</a:t>
            </a:fld>
            <a:endParaRPr lang="en-US"/>
          </a:p>
        </p:txBody>
      </p:sp>
    </p:spTree>
    <p:extLst>
      <p:ext uri="{BB962C8B-B14F-4D97-AF65-F5344CB8AC3E}">
        <p14:creationId xmlns:p14="http://schemas.microsoft.com/office/powerpoint/2010/main" val="1838068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5EBD9A-C680-684B-8DCF-BB5066A3520E}" type="datetimeFigureOut">
              <a:rPr lang="en-US" smtClean="0"/>
              <a:t>5/13/21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DCF758-894C-2D47-9A9F-AAEF6DB8C337}" type="slidenum">
              <a:rPr lang="en-US" smtClean="0"/>
              <a:t>‹#›</a:t>
            </a:fld>
            <a:endParaRPr lang="en-US"/>
          </a:p>
        </p:txBody>
      </p:sp>
    </p:spTree>
    <p:extLst>
      <p:ext uri="{BB962C8B-B14F-4D97-AF65-F5344CB8AC3E}">
        <p14:creationId xmlns:p14="http://schemas.microsoft.com/office/powerpoint/2010/main" val="871672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EBD9A-C680-684B-8DCF-BB5066A3520E}" type="datetimeFigureOut">
              <a:rPr lang="en-US" smtClean="0"/>
              <a:t>5/13/21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DCF758-894C-2D47-9A9F-AAEF6DB8C337}" type="slidenum">
              <a:rPr lang="en-US" smtClean="0"/>
              <a:t>‹#›</a:t>
            </a:fld>
            <a:endParaRPr lang="en-US"/>
          </a:p>
        </p:txBody>
      </p:sp>
    </p:spTree>
    <p:extLst>
      <p:ext uri="{BB962C8B-B14F-4D97-AF65-F5344CB8AC3E}">
        <p14:creationId xmlns:p14="http://schemas.microsoft.com/office/powerpoint/2010/main" val="74284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D5EBD9A-C680-684B-8DCF-BB5066A3520E}" type="datetimeFigureOut">
              <a:rPr lang="en-US" smtClean="0"/>
              <a:t>5/13/21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CF758-894C-2D47-9A9F-AAEF6DB8C337}" type="slidenum">
              <a:rPr lang="en-US" smtClean="0"/>
              <a:t>‹#›</a:t>
            </a:fld>
            <a:endParaRPr lang="en-US"/>
          </a:p>
        </p:txBody>
      </p:sp>
    </p:spTree>
    <p:extLst>
      <p:ext uri="{BB962C8B-B14F-4D97-AF65-F5344CB8AC3E}">
        <p14:creationId xmlns:p14="http://schemas.microsoft.com/office/powerpoint/2010/main" val="81335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D5EBD9A-C680-684B-8DCF-BB5066A3520E}" type="datetimeFigureOut">
              <a:rPr lang="en-US" smtClean="0"/>
              <a:t>5/13/21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CF758-894C-2D47-9A9F-AAEF6DB8C337}" type="slidenum">
              <a:rPr lang="en-US" smtClean="0"/>
              <a:t>‹#›</a:t>
            </a:fld>
            <a:endParaRPr lang="en-US"/>
          </a:p>
        </p:txBody>
      </p:sp>
    </p:spTree>
    <p:extLst>
      <p:ext uri="{BB962C8B-B14F-4D97-AF65-F5344CB8AC3E}">
        <p14:creationId xmlns:p14="http://schemas.microsoft.com/office/powerpoint/2010/main" val="136319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D5EBD9A-C680-684B-8DCF-BB5066A3520E}" type="datetimeFigureOut">
              <a:rPr lang="en-US" smtClean="0"/>
              <a:t>5/13/21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6DCF758-894C-2D47-9A9F-AAEF6DB8C337}" type="slidenum">
              <a:rPr lang="en-US" smtClean="0"/>
              <a:t>‹#›</a:t>
            </a:fld>
            <a:endParaRPr lang="en-US"/>
          </a:p>
        </p:txBody>
      </p:sp>
    </p:spTree>
    <p:extLst>
      <p:ext uri="{BB962C8B-B14F-4D97-AF65-F5344CB8AC3E}">
        <p14:creationId xmlns:p14="http://schemas.microsoft.com/office/powerpoint/2010/main" val="3553165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6.png"/><Relationship Id="rId12" Type="http://schemas.openxmlformats.org/officeDocument/2006/relationships/hyperlink" Target="mailto:info@gledsports.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hyperlink" Target="https://www.instagram.com/gledsports365/" TargetMode="External"/><Relationship Id="rId5" Type="http://schemas.openxmlformats.org/officeDocument/2006/relationships/hyperlink" Target="http://www.gledsports.com/" TargetMode="External"/><Relationship Id="rId10" Type="http://schemas.openxmlformats.org/officeDocument/2006/relationships/hyperlink" Target="http://ameblo.jp/sm365sport/" TargetMode="External"/><Relationship Id="rId4" Type="http://schemas.openxmlformats.org/officeDocument/2006/relationships/hyperlink" Target="https://www.facebook.com/gledsports/" TargetMode="External"/><Relationship Id="rId9"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alpha val="8000"/>
          </a:srgbClr>
        </a:solidFill>
        <a:effectLst/>
      </p:bgPr>
    </p:bg>
    <p:spTree>
      <p:nvGrpSpPr>
        <p:cNvPr id="1" name=""/>
        <p:cNvGrpSpPr/>
        <p:nvPr/>
      </p:nvGrpSpPr>
      <p:grpSpPr>
        <a:xfrm>
          <a:off x="0" y="0"/>
          <a:ext cx="0" cy="0"/>
          <a:chOff x="0" y="0"/>
          <a:chExt cx="0" cy="0"/>
        </a:xfrm>
      </p:grpSpPr>
      <p:sp>
        <p:nvSpPr>
          <p:cNvPr id="16" name="Rounded Rectangle 15"/>
          <p:cNvSpPr/>
          <p:nvPr/>
        </p:nvSpPr>
        <p:spPr>
          <a:xfrm>
            <a:off x="411761" y="2511614"/>
            <a:ext cx="6115921" cy="336451"/>
          </a:xfrm>
          <a:prstGeom prst="roundRect">
            <a:avLst/>
          </a:prstGeom>
          <a:solidFill>
            <a:srgbClr val="C00000">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4268"/>
            <a:ext cx="6858000" cy="994799"/>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81273"/>
            <a:ext cx="6858000" cy="5871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133601" y="1146546"/>
            <a:ext cx="4347213" cy="1277273"/>
          </a:xfrm>
          <a:prstGeom prst="rect">
            <a:avLst/>
          </a:prstGeom>
        </p:spPr>
        <p:txBody>
          <a:bodyPr wrap="square">
            <a:spAutoFit/>
          </a:bodyPr>
          <a:lstStyle/>
          <a:p>
            <a:r>
              <a:rPr lang="ja-JP" altLang="en-US" sz="1100" b="1" dirty="0">
                <a:latin typeface="Meiryo" charset="-128"/>
                <a:ea typeface="Meiryo" charset="-128"/>
                <a:cs typeface="Meiryo" charset="-128"/>
              </a:rPr>
              <a:t>未来を予想することから始めてみる</a:t>
            </a:r>
            <a:endParaRPr lang="en-US" altLang="ja-JP" sz="1100" b="1" dirty="0">
              <a:latin typeface="Meiryo" charset="-128"/>
              <a:ea typeface="Meiryo" charset="-128"/>
              <a:cs typeface="Meiryo" charset="-128"/>
            </a:endParaRPr>
          </a:p>
          <a:p>
            <a:r>
              <a:rPr lang="ja-JP" altLang="en-US" sz="1100" dirty="0">
                <a:latin typeface="Meiryo" charset="-128"/>
                <a:ea typeface="Meiryo" charset="-128"/>
                <a:cs typeface="Meiryo" charset="-128"/>
              </a:rPr>
              <a:t>たくさんの外国人が日本を訪れ、たくさんの日本人が海外にでかけ、インターネットで海外の情報が簡単に手に入り、日本と海外の距離はどんどん縮まっている時代になっています。皆さんの普段の生活の中でも海外を身近に感じることがあるはずです。</a:t>
            </a:r>
            <a:endParaRPr lang="en-US" altLang="ja-JP" sz="1100" dirty="0">
              <a:latin typeface="Meiryo" charset="-128"/>
              <a:ea typeface="Meiryo" charset="-128"/>
              <a:cs typeface="Meiryo" charset="-128"/>
            </a:endParaRPr>
          </a:p>
          <a:p>
            <a:r>
              <a:rPr lang="ja-JP" altLang="en-US" sz="1100" dirty="0">
                <a:latin typeface="Meiryo" charset="-128"/>
                <a:ea typeface="Meiryo" charset="-128"/>
                <a:cs typeface="Meiryo" charset="-128"/>
              </a:rPr>
              <a:t>今から</a:t>
            </a:r>
            <a:r>
              <a:rPr lang="en-US" altLang="ja-JP" sz="1100" dirty="0">
                <a:latin typeface="Meiryo" charset="-128"/>
                <a:ea typeface="Meiryo" charset="-128"/>
                <a:cs typeface="Meiryo" charset="-128"/>
              </a:rPr>
              <a:t>10</a:t>
            </a:r>
            <a:r>
              <a:rPr lang="ja-JP" altLang="en-US" sz="1100" dirty="0">
                <a:latin typeface="Meiryo" charset="-128"/>
                <a:ea typeface="Meiryo" charset="-128"/>
                <a:cs typeface="Meiryo" charset="-128"/>
              </a:rPr>
              <a:t>年後、</a:t>
            </a:r>
            <a:r>
              <a:rPr lang="en-US" altLang="ja-JP" sz="1100" dirty="0">
                <a:latin typeface="Meiryo" charset="-128"/>
                <a:ea typeface="Meiryo" charset="-128"/>
                <a:cs typeface="Meiryo" charset="-128"/>
              </a:rPr>
              <a:t>15</a:t>
            </a:r>
            <a:r>
              <a:rPr lang="ja-JP" altLang="en-US" sz="1100" dirty="0">
                <a:latin typeface="Meiryo" charset="-128"/>
                <a:ea typeface="Meiryo" charset="-128"/>
                <a:cs typeface="Meiryo" charset="-128"/>
              </a:rPr>
              <a:t>年後に世の中はどうなっていると思いますか？その世の中で自分はどうなっていると思いますか？</a:t>
            </a:r>
            <a:endParaRPr lang="en-US" sz="1100" dirty="0">
              <a:latin typeface="Meiryo" charset="-128"/>
              <a:ea typeface="Meiryo" charset="-128"/>
              <a:cs typeface="Meiryo" charset="-128"/>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80" y="67659"/>
            <a:ext cx="893708" cy="821480"/>
          </a:xfrm>
          <a:prstGeom prst="rect">
            <a:avLst/>
          </a:prstGeom>
        </p:spPr>
      </p:pic>
      <p:sp>
        <p:nvSpPr>
          <p:cNvPr id="8" name="Rectangle 7"/>
          <p:cNvSpPr/>
          <p:nvPr/>
        </p:nvSpPr>
        <p:spPr>
          <a:xfrm>
            <a:off x="1831074" y="224496"/>
            <a:ext cx="3512143" cy="584775"/>
          </a:xfrm>
          <a:prstGeom prst="rect">
            <a:avLst/>
          </a:prstGeom>
        </p:spPr>
        <p:txBody>
          <a:bodyPr wrap="square">
            <a:spAutoFit/>
          </a:bodyPr>
          <a:lstStyle/>
          <a:p>
            <a:pPr algn="ctr"/>
            <a:r>
              <a:rPr lang="ja-JP" altLang="en-US" b="1" dirty="0">
                <a:latin typeface="Meiryo" charset="-128"/>
                <a:ea typeface="Meiryo" charset="-128"/>
                <a:cs typeface="Meiryo" charset="-128"/>
              </a:rPr>
              <a:t>アメリカ大学スポーツ留学</a:t>
            </a:r>
            <a:endParaRPr lang="en-US" altLang="ja-JP" b="1" dirty="0">
              <a:latin typeface="Meiryo" charset="-128"/>
              <a:ea typeface="Meiryo" charset="-128"/>
              <a:cs typeface="Meiryo" charset="-128"/>
            </a:endParaRPr>
          </a:p>
          <a:p>
            <a:pPr algn="ctr"/>
            <a:r>
              <a:rPr lang="en-US" altLang="ja-JP" sz="1400" b="1" dirty="0">
                <a:latin typeface="Meiryo" charset="-128"/>
                <a:ea typeface="Meiryo" charset="-128"/>
                <a:cs typeface="Meiryo" charset="-128"/>
              </a:rPr>
              <a:t>- </a:t>
            </a:r>
            <a:r>
              <a:rPr lang="ja-JP" altLang="en-US" sz="1400" b="1" dirty="0">
                <a:latin typeface="Meiryo" charset="-128"/>
                <a:ea typeface="Meiryo" charset="-128"/>
                <a:cs typeface="Meiryo" charset="-128"/>
              </a:rPr>
              <a:t>留学を成功させるために</a:t>
            </a:r>
            <a:r>
              <a:rPr lang="en-US" altLang="ja-JP" sz="1400" b="1" dirty="0">
                <a:latin typeface="Meiryo" charset="-128"/>
                <a:ea typeface="Meiryo" charset="-128"/>
                <a:cs typeface="Meiryo" charset="-128"/>
              </a:rPr>
              <a:t> -</a:t>
            </a:r>
            <a:endParaRPr lang="en-US" sz="1400" b="1" dirty="0">
              <a:latin typeface="Meiryo" charset="-128"/>
              <a:ea typeface="Meiryo" charset="-128"/>
              <a:cs typeface="Meiryo" charset="-128"/>
            </a:endParaRPr>
          </a:p>
        </p:txBody>
      </p:sp>
      <p:sp>
        <p:nvSpPr>
          <p:cNvPr id="10" name="Rectangle 9"/>
          <p:cNvSpPr/>
          <p:nvPr/>
        </p:nvSpPr>
        <p:spPr>
          <a:xfrm>
            <a:off x="1714500" y="8897779"/>
            <a:ext cx="3429000" cy="246221"/>
          </a:xfrm>
          <a:prstGeom prst="rect">
            <a:avLst/>
          </a:prstGeom>
        </p:spPr>
        <p:txBody>
          <a:bodyPr>
            <a:spAutoFit/>
          </a:bodyPr>
          <a:lstStyle/>
          <a:p>
            <a:pPr algn="ctr"/>
            <a:r>
              <a:rPr lang="en-US" sz="1000" dirty="0">
                <a:solidFill>
                  <a:schemeClr val="bg1">
                    <a:lumMod val="50000"/>
                  </a:schemeClr>
                </a:solidFill>
                <a:effectLst/>
                <a:latin typeface="Calibri" charset="0"/>
                <a:ea typeface="ＭＳ 明朝" charset="-128"/>
                <a:cs typeface="Times New Roman" charset="0"/>
              </a:rPr>
              <a:t>Copyright © 2021 GLED Sports. All rights reserved</a:t>
            </a:r>
            <a:endParaRPr lang="en-US" sz="1000" dirty="0"/>
          </a:p>
        </p:txBody>
      </p:sp>
      <p:sp>
        <p:nvSpPr>
          <p:cNvPr id="12" name="Rectangle 11"/>
          <p:cNvSpPr/>
          <p:nvPr/>
        </p:nvSpPr>
        <p:spPr>
          <a:xfrm>
            <a:off x="342311" y="2961081"/>
            <a:ext cx="6195228" cy="1107996"/>
          </a:xfrm>
          <a:prstGeom prst="rect">
            <a:avLst/>
          </a:prstGeom>
        </p:spPr>
        <p:txBody>
          <a:bodyPr wrap="square">
            <a:spAutoFit/>
          </a:bodyPr>
          <a:lstStyle/>
          <a:p>
            <a:r>
              <a:rPr lang="ja-JP" altLang="en-US" sz="1100" dirty="0">
                <a:latin typeface="Meiryo" charset="-128"/>
                <a:ea typeface="Meiryo" charset="-128"/>
                <a:cs typeface="Meiryo" charset="-128"/>
              </a:rPr>
              <a:t>日本人であっても、スポーツの世界もビジネスの世界も活躍するには海外の人たちとコミュニケーションをとらなくてはいけません。英語は世界で</a:t>
            </a:r>
            <a:r>
              <a:rPr lang="en-US" altLang="ja-JP" sz="1100" dirty="0">
                <a:latin typeface="Meiryo" charset="-128"/>
                <a:ea typeface="Meiryo" charset="-128"/>
                <a:cs typeface="Meiryo" charset="-128"/>
              </a:rPr>
              <a:t>30</a:t>
            </a:r>
            <a:r>
              <a:rPr lang="ja-JP" altLang="en-US" sz="1100" dirty="0">
                <a:latin typeface="Meiryo" charset="-128"/>
                <a:ea typeface="Meiryo" charset="-128"/>
                <a:cs typeface="Meiryo" charset="-128"/>
              </a:rPr>
              <a:t>億人以上が話すと言われるように、世界共通の言語です。将来自分が何かしたいと思っても英語ができないと実現できない、という世の中はもう目の前まで来ています。英語ができるというのは文法も重要ですが、その言葉を話す人たちの考え方や文化を知らないと伝わりきらないことが多いのも事実です。つまり、国際的感覚や英語力は将来活躍するために必要不可欠なものなのです。</a:t>
            </a:r>
            <a:endParaRPr lang="en-US" sz="1100" dirty="0">
              <a:latin typeface="Meiryo" charset="-128"/>
              <a:ea typeface="Meiryo" charset="-128"/>
              <a:cs typeface="Meiryo" charset="-128"/>
            </a:endParaRPr>
          </a:p>
        </p:txBody>
      </p:sp>
      <p:sp>
        <p:nvSpPr>
          <p:cNvPr id="13" name="Oval 12"/>
          <p:cNvSpPr/>
          <p:nvPr/>
        </p:nvSpPr>
        <p:spPr>
          <a:xfrm>
            <a:off x="295443" y="2511614"/>
            <a:ext cx="336451" cy="33645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Meiryo" charset="-128"/>
                <a:ea typeface="Meiryo" charset="-128"/>
                <a:cs typeface="Meiryo" charset="-128"/>
              </a:rPr>
              <a:t>1</a:t>
            </a:r>
          </a:p>
        </p:txBody>
      </p:sp>
      <p:sp>
        <p:nvSpPr>
          <p:cNvPr id="15" name="Rectangle 14"/>
          <p:cNvSpPr/>
          <p:nvPr/>
        </p:nvSpPr>
        <p:spPr>
          <a:xfrm>
            <a:off x="648535" y="2545480"/>
            <a:ext cx="4493538" cy="276999"/>
          </a:xfrm>
          <a:prstGeom prst="rect">
            <a:avLst/>
          </a:prstGeom>
        </p:spPr>
        <p:txBody>
          <a:bodyPr wrap="none">
            <a:spAutoFit/>
          </a:bodyPr>
          <a:lstStyle/>
          <a:p>
            <a:r>
              <a:rPr lang="ja-JP" altLang="en-US" sz="1200" b="1" dirty="0">
                <a:latin typeface="Meiryo" charset="-128"/>
                <a:ea typeface="Meiryo" charset="-128"/>
                <a:cs typeface="Meiryo" charset="-128"/>
              </a:rPr>
              <a:t>国際的感覚や英語力を身につけることが自分の未来に繋がる</a:t>
            </a:r>
            <a:endParaRPr lang="en-US" sz="1200" dirty="0"/>
          </a:p>
        </p:txBody>
      </p:sp>
      <p:sp>
        <p:nvSpPr>
          <p:cNvPr id="17" name="Rounded Rectangle 16"/>
          <p:cNvSpPr/>
          <p:nvPr/>
        </p:nvSpPr>
        <p:spPr>
          <a:xfrm>
            <a:off x="411761" y="4163713"/>
            <a:ext cx="6069053" cy="336451"/>
          </a:xfrm>
          <a:prstGeom prst="roundRect">
            <a:avLst/>
          </a:prstGeom>
          <a:solidFill>
            <a:srgbClr val="C00000">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316608" y="4613180"/>
            <a:ext cx="4189049" cy="1615827"/>
          </a:xfrm>
          <a:prstGeom prst="rect">
            <a:avLst/>
          </a:prstGeom>
        </p:spPr>
        <p:txBody>
          <a:bodyPr wrap="square">
            <a:spAutoFit/>
          </a:bodyPr>
          <a:lstStyle/>
          <a:p>
            <a:r>
              <a:rPr lang="ja-JP" altLang="en-US" sz="1100" dirty="0">
                <a:latin typeface="Meiryo" charset="-128"/>
                <a:ea typeface="Meiryo" charset="-128"/>
                <a:cs typeface="Meiryo" charset="-128"/>
              </a:rPr>
              <a:t>アメリカの大学生は、一般的に将来の目的と自主性がある学生が多く、学校のサポートや施設も充実しています。入学から卒業まで毎学期一生懸命勉強して良い成績を維持しなくてはいけないのは、奨学金で学費を払っているので良い成績をキープしないと奨学金を失い大学に通えない、卒業後のキャリアのために大学で知識を身につける、などの理由があるためです。そんな魅力を求め、世界中の留学生がアメリカの大学にやってきます。スポーツ奨学金を受けている大学生も、スポーツと学業の両方で好成績を収め続けなくてはなりません。</a:t>
            </a:r>
            <a:endParaRPr lang="en-US" sz="1100" dirty="0">
              <a:latin typeface="Meiryo" charset="-128"/>
              <a:ea typeface="Meiryo" charset="-128"/>
              <a:cs typeface="Meiryo" charset="-128"/>
            </a:endParaRPr>
          </a:p>
        </p:txBody>
      </p:sp>
      <p:sp>
        <p:nvSpPr>
          <p:cNvPr id="20" name="Rectangle 19"/>
          <p:cNvSpPr/>
          <p:nvPr/>
        </p:nvSpPr>
        <p:spPr>
          <a:xfrm>
            <a:off x="601667" y="4197579"/>
            <a:ext cx="3877985" cy="276999"/>
          </a:xfrm>
          <a:prstGeom prst="rect">
            <a:avLst/>
          </a:prstGeom>
        </p:spPr>
        <p:txBody>
          <a:bodyPr wrap="none">
            <a:spAutoFit/>
          </a:bodyPr>
          <a:lstStyle/>
          <a:p>
            <a:r>
              <a:rPr lang="ja-JP" altLang="en-US" sz="1200" b="1" dirty="0">
                <a:latin typeface="Meiryo" charset="-128"/>
                <a:ea typeface="Meiryo" charset="-128"/>
                <a:cs typeface="Meiryo" charset="-128"/>
              </a:rPr>
              <a:t>アメリカの大学制度は世界中の学生をひきつけている</a:t>
            </a:r>
            <a:endParaRPr lang="en-US" sz="1200" dirty="0"/>
          </a:p>
        </p:txBody>
      </p:sp>
      <p:sp>
        <p:nvSpPr>
          <p:cNvPr id="23" name="Rounded Rectangle 22"/>
          <p:cNvSpPr/>
          <p:nvPr/>
        </p:nvSpPr>
        <p:spPr>
          <a:xfrm>
            <a:off x="411761" y="6318032"/>
            <a:ext cx="6069053" cy="336451"/>
          </a:xfrm>
          <a:prstGeom prst="roundRect">
            <a:avLst/>
          </a:prstGeom>
          <a:solidFill>
            <a:srgbClr val="C00000">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95442" y="6767499"/>
            <a:ext cx="4489917" cy="1277273"/>
          </a:xfrm>
          <a:prstGeom prst="rect">
            <a:avLst/>
          </a:prstGeom>
        </p:spPr>
        <p:txBody>
          <a:bodyPr wrap="square">
            <a:spAutoFit/>
          </a:bodyPr>
          <a:lstStyle/>
          <a:p>
            <a:r>
              <a:rPr lang="ja-JP" altLang="en-US" sz="1100" dirty="0">
                <a:latin typeface="Meiryo" charset="-128"/>
                <a:ea typeface="Meiryo" charset="-128"/>
                <a:cs typeface="Meiryo" charset="-128"/>
              </a:rPr>
              <a:t>アメリカには</a:t>
            </a:r>
            <a:r>
              <a:rPr lang="en-US" altLang="ja-JP" sz="1100" dirty="0">
                <a:latin typeface="Meiryo" charset="-128"/>
                <a:ea typeface="Meiryo" charset="-128"/>
                <a:cs typeface="Meiryo" charset="-128"/>
              </a:rPr>
              <a:t>NCAA</a:t>
            </a:r>
            <a:r>
              <a:rPr lang="ja-JP" altLang="en-US" sz="1100" dirty="0">
                <a:latin typeface="Meiryo" charset="-128"/>
                <a:ea typeface="Meiryo" charset="-128"/>
                <a:cs typeface="Meiryo" charset="-128"/>
              </a:rPr>
              <a:t>や</a:t>
            </a:r>
            <a:r>
              <a:rPr lang="en-US" altLang="ja-JP" sz="1100" dirty="0">
                <a:latin typeface="Meiryo" charset="-128"/>
                <a:ea typeface="Meiryo" charset="-128"/>
                <a:cs typeface="Meiryo" charset="-128"/>
              </a:rPr>
              <a:t>NAIA</a:t>
            </a:r>
            <a:r>
              <a:rPr lang="ja-JP" altLang="en-US" sz="1100" dirty="0">
                <a:latin typeface="Meiryo" charset="-128"/>
                <a:ea typeface="Meiryo" charset="-128"/>
                <a:cs typeface="Meiryo" charset="-128"/>
              </a:rPr>
              <a:t>といった大学体育協会があります。サッカーの場合</a:t>
            </a:r>
            <a:r>
              <a:rPr lang="en-US" altLang="ja-JP" sz="1100" dirty="0">
                <a:latin typeface="Meiryo" charset="-128"/>
                <a:ea typeface="Meiryo" charset="-128"/>
                <a:cs typeface="Meiryo" charset="-128"/>
              </a:rPr>
              <a:t>700</a:t>
            </a:r>
            <a:r>
              <a:rPr lang="ja-JP" altLang="en-US" sz="1100" dirty="0">
                <a:latin typeface="Meiryo" charset="-128"/>
                <a:ea typeface="Meiryo" charset="-128"/>
                <a:cs typeface="Meiryo" charset="-128"/>
              </a:rPr>
              <a:t>校ぐらいの四年制大学、短大も含めると</a:t>
            </a:r>
            <a:r>
              <a:rPr lang="en-US" altLang="ja-JP" sz="1100" dirty="0">
                <a:latin typeface="Meiryo" charset="-128"/>
                <a:ea typeface="Meiryo" charset="-128"/>
                <a:cs typeface="Meiryo" charset="-128"/>
              </a:rPr>
              <a:t>1000</a:t>
            </a:r>
            <a:r>
              <a:rPr lang="ja-JP" altLang="en-US" sz="1100" dirty="0">
                <a:latin typeface="Meiryo" charset="-128"/>
                <a:ea typeface="Meiryo" charset="-128"/>
                <a:cs typeface="Meiryo" charset="-128"/>
              </a:rPr>
              <a:t>校以上あります。体育会では以下のようなサポートがあります。</a:t>
            </a:r>
            <a:endParaRPr lang="en-US" altLang="ja-JP" sz="1100" dirty="0">
              <a:latin typeface="Meiryo" charset="-128"/>
              <a:ea typeface="Meiryo" charset="-128"/>
              <a:cs typeface="Meiryo" charset="-128"/>
            </a:endParaRPr>
          </a:p>
          <a:p>
            <a:pPr marL="171450" indent="-171450">
              <a:buFont typeface="Wingdings" charset="2"/>
              <a:buChar char="Ø"/>
            </a:pPr>
            <a:r>
              <a:rPr lang="ja-JP" altLang="en-US" sz="1100" dirty="0">
                <a:latin typeface="Meiryo" charset="-128"/>
                <a:ea typeface="Meiryo" charset="-128"/>
                <a:cs typeface="Meiryo" charset="-128"/>
              </a:rPr>
              <a:t>スポーツ奨学金や学業奨学金</a:t>
            </a:r>
            <a:endParaRPr lang="en-US" altLang="ja-JP" sz="1100" dirty="0">
              <a:latin typeface="Meiryo" charset="-128"/>
              <a:ea typeface="Meiryo" charset="-128"/>
              <a:cs typeface="Meiryo" charset="-128"/>
            </a:endParaRPr>
          </a:p>
          <a:p>
            <a:pPr marL="171450" indent="-171450">
              <a:buFont typeface="Wingdings" charset="2"/>
              <a:buChar char="Ø"/>
            </a:pPr>
            <a:r>
              <a:rPr lang="ja-JP" altLang="en-US" sz="1100" dirty="0">
                <a:latin typeface="Meiryo" charset="-128"/>
                <a:ea typeface="Meiryo" charset="-128"/>
                <a:cs typeface="Meiryo" charset="-128"/>
              </a:rPr>
              <a:t>専用のフィールドやトレーニングジムを使用できる</a:t>
            </a:r>
            <a:endParaRPr lang="en-US" altLang="ja-JP" sz="1100" dirty="0">
              <a:latin typeface="Meiryo" charset="-128"/>
              <a:ea typeface="Meiryo" charset="-128"/>
              <a:cs typeface="Meiryo" charset="-128"/>
            </a:endParaRPr>
          </a:p>
          <a:p>
            <a:pPr marL="171450" indent="-171450">
              <a:buFont typeface="Wingdings" charset="2"/>
              <a:buChar char="Ø"/>
            </a:pPr>
            <a:r>
              <a:rPr lang="ja-JP" altLang="en-US" sz="1100" dirty="0">
                <a:latin typeface="Meiryo" charset="-128"/>
                <a:ea typeface="Meiryo" charset="-128"/>
                <a:cs typeface="Meiryo" charset="-128"/>
              </a:rPr>
              <a:t>チーム専属コーチ・トレーナー・メディカルスタッフ・栄養士・家庭教師・勉強のアドバイザーなどがサポート</a:t>
            </a:r>
            <a:endParaRPr lang="en-US" altLang="ja-JP" sz="1100" dirty="0">
              <a:latin typeface="Meiryo" charset="-128"/>
              <a:ea typeface="Meiryo" charset="-128"/>
              <a:cs typeface="Meiryo" charset="-128"/>
            </a:endParaRPr>
          </a:p>
        </p:txBody>
      </p:sp>
      <p:sp>
        <p:nvSpPr>
          <p:cNvPr id="26" name="Rectangle 25"/>
          <p:cNvSpPr/>
          <p:nvPr/>
        </p:nvSpPr>
        <p:spPr>
          <a:xfrm>
            <a:off x="601667" y="6351898"/>
            <a:ext cx="2954655" cy="276999"/>
          </a:xfrm>
          <a:prstGeom prst="rect">
            <a:avLst/>
          </a:prstGeom>
        </p:spPr>
        <p:txBody>
          <a:bodyPr wrap="none">
            <a:spAutoFit/>
          </a:bodyPr>
          <a:lstStyle/>
          <a:p>
            <a:r>
              <a:rPr lang="ja-JP" altLang="en-US" sz="1200" b="1" dirty="0">
                <a:latin typeface="Meiryo" charset="-128"/>
                <a:ea typeface="Meiryo" charset="-128"/>
                <a:cs typeface="Meiryo" charset="-128"/>
              </a:rPr>
              <a:t>アメリカの大学にスポーツ留学すること</a:t>
            </a:r>
            <a:endParaRPr lang="en-US" sz="1200" dirty="0"/>
          </a:p>
        </p:txBody>
      </p:sp>
      <p:pic>
        <p:nvPicPr>
          <p:cNvPr id="27" name="Picture 26"/>
          <p:cNvPicPr>
            <a:picLocks noChangeAspect="1"/>
          </p:cNvPicPr>
          <p:nvPr/>
        </p:nvPicPr>
        <p:blipFill rotWithShape="1">
          <a:blip r:embed="rId4">
            <a:extLst>
              <a:ext uri="{28A0092B-C50C-407E-A947-70E740481C1C}">
                <a14:useLocalDpi xmlns:a14="http://schemas.microsoft.com/office/drawing/2010/main" val="0"/>
              </a:ext>
            </a:extLst>
          </a:blip>
          <a:srcRect l="2573" r="4604" b="9351"/>
          <a:stretch/>
        </p:blipFill>
        <p:spPr>
          <a:xfrm>
            <a:off x="4785359" y="6803590"/>
            <a:ext cx="1645922" cy="1137379"/>
          </a:xfrm>
          <a:prstGeom prst="rect">
            <a:avLst/>
          </a:prstGeom>
          <a:effectLst>
            <a:softEdge rad="25400"/>
          </a:effectLst>
        </p:spPr>
      </p:pic>
      <p:pic>
        <p:nvPicPr>
          <p:cNvPr id="29" name="Picture 3" descr="C:\Users\owner\Desktop\unc.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537" r="2711"/>
          <a:stretch/>
        </p:blipFill>
        <p:spPr bwMode="auto">
          <a:xfrm>
            <a:off x="467360" y="1229359"/>
            <a:ext cx="1615440" cy="1117879"/>
          </a:xfrm>
          <a:prstGeom prst="rect">
            <a:avLst/>
          </a:prstGeom>
          <a:ln>
            <a:solidFill>
              <a:srgbClr val="C00000"/>
            </a:solidFill>
          </a:ln>
          <a:effectLst>
            <a:softEdge rad="0"/>
          </a:effectLst>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rotWithShape="1">
          <a:blip r:embed="rId6">
            <a:extLst>
              <a:ext uri="{28A0092B-C50C-407E-A947-70E740481C1C}">
                <a14:useLocalDpi xmlns:a14="http://schemas.microsoft.com/office/drawing/2010/main" val="0"/>
              </a:ext>
            </a:extLst>
          </a:blip>
          <a:srcRect l="4821" t="5609" r="2606" b="3055"/>
          <a:stretch/>
        </p:blipFill>
        <p:spPr>
          <a:xfrm>
            <a:off x="395372" y="4657986"/>
            <a:ext cx="1870308" cy="1496231"/>
          </a:xfrm>
          <a:prstGeom prst="rect">
            <a:avLst/>
          </a:prstGeom>
          <a:effectLst>
            <a:softEdge rad="38100"/>
          </a:effectLst>
        </p:spPr>
      </p:pic>
      <p:sp>
        <p:nvSpPr>
          <p:cNvPr id="3" name="Rectangle 2"/>
          <p:cNvSpPr/>
          <p:nvPr/>
        </p:nvSpPr>
        <p:spPr>
          <a:xfrm>
            <a:off x="301107" y="7979923"/>
            <a:ext cx="6150641" cy="938719"/>
          </a:xfrm>
          <a:prstGeom prst="rect">
            <a:avLst/>
          </a:prstGeom>
        </p:spPr>
        <p:txBody>
          <a:bodyPr wrap="square">
            <a:spAutoFit/>
          </a:bodyPr>
          <a:lstStyle/>
          <a:p>
            <a:r>
              <a:rPr lang="en-US" altLang="ja-JP" sz="1100" dirty="0">
                <a:latin typeface="Meiryo" charset="-128"/>
                <a:ea typeface="Meiryo" charset="-128"/>
                <a:cs typeface="Meiryo" charset="-128"/>
              </a:rPr>
              <a:t>NCAA</a:t>
            </a:r>
            <a:r>
              <a:rPr lang="ja-JP" altLang="en-US" sz="1100" dirty="0">
                <a:latin typeface="Meiryo" charset="-128"/>
                <a:ea typeface="Meiryo" charset="-128"/>
                <a:cs typeface="Meiryo" charset="-128"/>
              </a:rPr>
              <a:t>ディビジョン</a:t>
            </a:r>
            <a:r>
              <a:rPr lang="en-US" altLang="ja-JP" sz="1100" dirty="0">
                <a:latin typeface="Meiryo" charset="-128"/>
                <a:ea typeface="Meiryo" charset="-128"/>
                <a:cs typeface="Meiryo" charset="-128"/>
              </a:rPr>
              <a:t>1</a:t>
            </a:r>
            <a:r>
              <a:rPr lang="ja-JP" altLang="en-US" sz="1100" dirty="0">
                <a:latin typeface="Meiryo" charset="-128"/>
                <a:ea typeface="Meiryo" charset="-128"/>
                <a:cs typeface="Meiryo" charset="-128"/>
              </a:rPr>
              <a:t>ではプロスポーツチーム以上の施設や環境を整えた大学も多く、ウェアやシューズやバッグ、シーズン中の食事、遠征のバスや飛行機も提供されます。しかしサッカー部は一学年で６人ぐらいしか所属できない狭き門で、コーチからのオファーがないとチームに所属できません。英語の試験や高校の成績などをもとに入学許可が出ないと大学に入ることもできないので、早い時期からしっかりと計画を立て留学準備を整えなければなりません。</a:t>
            </a:r>
            <a:endParaRPr lang="en-US" sz="1100" dirty="0">
              <a:latin typeface="Meiryo" charset="-128"/>
              <a:ea typeface="Meiryo" charset="-128"/>
              <a:cs typeface="Meiryo" charset="-128"/>
            </a:endParaRPr>
          </a:p>
        </p:txBody>
      </p:sp>
      <p:sp>
        <p:nvSpPr>
          <p:cNvPr id="28" name="Oval 27"/>
          <p:cNvSpPr/>
          <p:nvPr/>
        </p:nvSpPr>
        <p:spPr>
          <a:xfrm>
            <a:off x="295443" y="4157720"/>
            <a:ext cx="336451" cy="33645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Meiryo" charset="-128"/>
                <a:ea typeface="Meiryo" charset="-128"/>
                <a:cs typeface="Meiryo" charset="-128"/>
              </a:rPr>
              <a:t>2</a:t>
            </a:r>
          </a:p>
        </p:txBody>
      </p:sp>
      <p:sp>
        <p:nvSpPr>
          <p:cNvPr id="30" name="Oval 29"/>
          <p:cNvSpPr/>
          <p:nvPr/>
        </p:nvSpPr>
        <p:spPr>
          <a:xfrm>
            <a:off x="295443" y="6321120"/>
            <a:ext cx="336451" cy="33645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Meiryo" charset="-128"/>
                <a:ea typeface="Meiryo" charset="-128"/>
                <a:cs typeface="Meiryo" charset="-128"/>
              </a:rPr>
              <a:t>3</a:t>
            </a:r>
          </a:p>
        </p:txBody>
      </p:sp>
    </p:spTree>
    <p:extLst>
      <p:ext uri="{BB962C8B-B14F-4D97-AF65-F5344CB8AC3E}">
        <p14:creationId xmlns:p14="http://schemas.microsoft.com/office/powerpoint/2010/main" val="92384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alpha val="8000"/>
          </a:srgbClr>
        </a:solidFill>
        <a:effectLst/>
      </p:bgPr>
    </p:bg>
    <p:spTree>
      <p:nvGrpSpPr>
        <p:cNvPr id="1" name=""/>
        <p:cNvGrpSpPr/>
        <p:nvPr/>
      </p:nvGrpSpPr>
      <p:grpSpPr>
        <a:xfrm>
          <a:off x="0" y="0"/>
          <a:ext cx="0" cy="0"/>
          <a:chOff x="0" y="0"/>
          <a:chExt cx="0" cy="0"/>
        </a:xfrm>
      </p:grpSpPr>
      <p:sp>
        <p:nvSpPr>
          <p:cNvPr id="54" name="Rounded Rectangle 53"/>
          <p:cNvSpPr/>
          <p:nvPr/>
        </p:nvSpPr>
        <p:spPr>
          <a:xfrm>
            <a:off x="4832890" y="2520262"/>
            <a:ext cx="1623000" cy="938227"/>
          </a:xfrm>
          <a:prstGeom prst="roundRect">
            <a:avLst>
              <a:gd name="adj" fmla="val 5375"/>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p:nvSpPr>
        <p:spPr>
          <a:xfrm>
            <a:off x="3013645" y="2492675"/>
            <a:ext cx="1692687" cy="955626"/>
          </a:xfrm>
          <a:prstGeom prst="roundRect">
            <a:avLst>
              <a:gd name="adj" fmla="val 5375"/>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a:xfrm>
            <a:off x="986526" y="3451590"/>
            <a:ext cx="1912137" cy="1166900"/>
          </a:xfrm>
          <a:prstGeom prst="roundRect">
            <a:avLst>
              <a:gd name="adj" fmla="val 5375"/>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983622" y="2496513"/>
            <a:ext cx="1914567" cy="955626"/>
          </a:xfrm>
          <a:prstGeom prst="roundRect">
            <a:avLst>
              <a:gd name="adj" fmla="val 5375"/>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411761" y="1481682"/>
            <a:ext cx="6115921" cy="336451"/>
          </a:xfrm>
          <a:prstGeom prst="roundRect">
            <a:avLst/>
          </a:prstGeom>
          <a:solidFill>
            <a:srgbClr val="C00000">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4268"/>
            <a:ext cx="6858000" cy="994799"/>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181273"/>
            <a:ext cx="6858000" cy="5871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33144" y="1152153"/>
            <a:ext cx="6440090" cy="261610"/>
          </a:xfrm>
          <a:prstGeom prst="rect">
            <a:avLst/>
          </a:prstGeom>
        </p:spPr>
        <p:txBody>
          <a:bodyPr wrap="square">
            <a:spAutoFit/>
          </a:bodyPr>
          <a:lstStyle/>
          <a:p>
            <a:r>
              <a:rPr lang="ja-JP" altLang="en-US" sz="1100" dirty="0">
                <a:latin typeface="Meiryo" charset="-128"/>
                <a:ea typeface="Meiryo" charset="-128"/>
                <a:cs typeface="Meiryo" charset="-128"/>
              </a:rPr>
              <a:t>アメリカの大学にスポーツ留学したい場合、具体的にどうすればいいのでしょうか？</a:t>
            </a:r>
            <a:endParaRPr lang="en-US" sz="1100" dirty="0">
              <a:latin typeface="Meiryo" charset="-128"/>
              <a:ea typeface="Meiryo" charset="-128"/>
              <a:cs typeface="Meiryo" charset="-128"/>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80" y="67659"/>
            <a:ext cx="893708" cy="821480"/>
          </a:xfrm>
          <a:prstGeom prst="rect">
            <a:avLst/>
          </a:prstGeom>
        </p:spPr>
      </p:pic>
      <p:sp>
        <p:nvSpPr>
          <p:cNvPr id="8" name="Rectangle 7"/>
          <p:cNvSpPr/>
          <p:nvPr/>
        </p:nvSpPr>
        <p:spPr>
          <a:xfrm>
            <a:off x="1831074" y="224496"/>
            <a:ext cx="3512143" cy="584775"/>
          </a:xfrm>
          <a:prstGeom prst="rect">
            <a:avLst/>
          </a:prstGeom>
        </p:spPr>
        <p:txBody>
          <a:bodyPr wrap="square">
            <a:spAutoFit/>
          </a:bodyPr>
          <a:lstStyle/>
          <a:p>
            <a:pPr algn="ctr"/>
            <a:r>
              <a:rPr lang="ja-JP" altLang="en-US" b="1" dirty="0">
                <a:latin typeface="Meiryo" charset="-128"/>
                <a:ea typeface="Meiryo" charset="-128"/>
                <a:cs typeface="Meiryo" charset="-128"/>
              </a:rPr>
              <a:t>アメリカ大学スポーツ留学</a:t>
            </a:r>
            <a:endParaRPr lang="en-US" altLang="ja-JP" b="1" dirty="0">
              <a:latin typeface="Meiryo" charset="-128"/>
              <a:ea typeface="Meiryo" charset="-128"/>
              <a:cs typeface="Meiryo" charset="-128"/>
            </a:endParaRPr>
          </a:p>
          <a:p>
            <a:pPr algn="ctr"/>
            <a:r>
              <a:rPr lang="en-US" altLang="ja-JP" sz="1400" b="1" dirty="0">
                <a:latin typeface="Meiryo" charset="-128"/>
                <a:ea typeface="Meiryo" charset="-128"/>
                <a:cs typeface="Meiryo" charset="-128"/>
              </a:rPr>
              <a:t>- </a:t>
            </a:r>
            <a:r>
              <a:rPr lang="ja-JP" altLang="en-US" sz="1400" b="1" dirty="0">
                <a:latin typeface="Meiryo" charset="-128"/>
                <a:ea typeface="Meiryo" charset="-128"/>
                <a:cs typeface="Meiryo" charset="-128"/>
              </a:rPr>
              <a:t>留学を成功させるために</a:t>
            </a:r>
            <a:r>
              <a:rPr lang="en-US" altLang="ja-JP" sz="1400" b="1" dirty="0">
                <a:latin typeface="Meiryo" charset="-128"/>
                <a:ea typeface="Meiryo" charset="-128"/>
                <a:cs typeface="Meiryo" charset="-128"/>
              </a:rPr>
              <a:t> -</a:t>
            </a:r>
            <a:endParaRPr lang="en-US" sz="1400" b="1" dirty="0">
              <a:latin typeface="Meiryo" charset="-128"/>
              <a:ea typeface="Meiryo" charset="-128"/>
              <a:cs typeface="Meiryo" charset="-128"/>
            </a:endParaRPr>
          </a:p>
        </p:txBody>
      </p:sp>
      <p:sp>
        <p:nvSpPr>
          <p:cNvPr id="10" name="Rectangle 9"/>
          <p:cNvSpPr/>
          <p:nvPr/>
        </p:nvSpPr>
        <p:spPr>
          <a:xfrm>
            <a:off x="1714500" y="8897779"/>
            <a:ext cx="3429000" cy="246221"/>
          </a:xfrm>
          <a:prstGeom prst="rect">
            <a:avLst/>
          </a:prstGeom>
        </p:spPr>
        <p:txBody>
          <a:bodyPr>
            <a:spAutoFit/>
          </a:bodyPr>
          <a:lstStyle/>
          <a:p>
            <a:pPr algn="ctr"/>
            <a:r>
              <a:rPr lang="en-US" sz="1000" dirty="0">
                <a:solidFill>
                  <a:schemeClr val="bg1">
                    <a:lumMod val="50000"/>
                  </a:schemeClr>
                </a:solidFill>
                <a:effectLst/>
                <a:latin typeface="Calibri" charset="0"/>
                <a:ea typeface="ＭＳ 明朝" charset="-128"/>
                <a:cs typeface="Times New Roman" charset="0"/>
              </a:rPr>
              <a:t>Copyright © 2021 GLED Sports. All rights reserved</a:t>
            </a:r>
            <a:endParaRPr lang="en-US" sz="1000" dirty="0"/>
          </a:p>
        </p:txBody>
      </p:sp>
      <p:sp>
        <p:nvSpPr>
          <p:cNvPr id="12" name="Rectangle 11"/>
          <p:cNvSpPr/>
          <p:nvPr/>
        </p:nvSpPr>
        <p:spPr>
          <a:xfrm>
            <a:off x="342311" y="1931149"/>
            <a:ext cx="6195228" cy="430887"/>
          </a:xfrm>
          <a:prstGeom prst="rect">
            <a:avLst/>
          </a:prstGeom>
        </p:spPr>
        <p:txBody>
          <a:bodyPr wrap="square">
            <a:spAutoFit/>
          </a:bodyPr>
          <a:lstStyle/>
          <a:p>
            <a:r>
              <a:rPr lang="ja-JP" altLang="en-US" sz="1100" dirty="0">
                <a:latin typeface="Meiryo" charset="-128"/>
                <a:ea typeface="Meiryo" charset="-128"/>
                <a:cs typeface="Meiryo" charset="-128"/>
              </a:rPr>
              <a:t>大きく分けて</a:t>
            </a:r>
            <a:r>
              <a:rPr lang="en-US" altLang="ja-JP" sz="1100" dirty="0">
                <a:latin typeface="Meiryo" charset="-128"/>
                <a:ea typeface="Meiryo" charset="-128"/>
                <a:cs typeface="Meiryo" charset="-128"/>
              </a:rPr>
              <a:t> (1) </a:t>
            </a:r>
            <a:r>
              <a:rPr lang="ja-JP" altLang="en-US" sz="1100" dirty="0">
                <a:latin typeface="Meiryo" charset="-128"/>
                <a:ea typeface="Meiryo" charset="-128"/>
                <a:cs typeface="Meiryo" charset="-128"/>
              </a:rPr>
              <a:t>サッカーで活躍する、</a:t>
            </a:r>
            <a:r>
              <a:rPr lang="en-US" altLang="ja-JP" sz="1100" dirty="0">
                <a:latin typeface="Meiryo" charset="-128"/>
                <a:ea typeface="Meiryo" charset="-128"/>
                <a:cs typeface="Meiryo" charset="-128"/>
              </a:rPr>
              <a:t>(2) </a:t>
            </a:r>
            <a:r>
              <a:rPr lang="ja-JP" altLang="en-US" sz="1100" dirty="0">
                <a:latin typeface="Meiryo" charset="-128"/>
                <a:ea typeface="Meiryo" charset="-128"/>
                <a:cs typeface="Meiryo" charset="-128"/>
              </a:rPr>
              <a:t>学校で良い成績をキープする、</a:t>
            </a:r>
            <a:r>
              <a:rPr lang="en-US" altLang="ja-JP" sz="1100" dirty="0">
                <a:latin typeface="Meiryo" charset="-128"/>
                <a:ea typeface="Meiryo" charset="-128"/>
                <a:cs typeface="Meiryo" charset="-128"/>
              </a:rPr>
              <a:t>(3) </a:t>
            </a:r>
            <a:r>
              <a:rPr lang="ja-JP" altLang="en-US" sz="1100" dirty="0">
                <a:latin typeface="Meiryo" charset="-128"/>
                <a:ea typeface="Meiryo" charset="-128"/>
                <a:cs typeface="Meiryo" charset="-128"/>
              </a:rPr>
              <a:t>英語の基礎力をつける、という３つの要素が重要です。項目ごとに期間を設定して計画を立て実行します。</a:t>
            </a:r>
            <a:endParaRPr lang="en-US" sz="1100" dirty="0">
              <a:latin typeface="Meiryo" charset="-128"/>
              <a:ea typeface="Meiryo" charset="-128"/>
              <a:cs typeface="Meiryo" charset="-128"/>
            </a:endParaRPr>
          </a:p>
        </p:txBody>
      </p:sp>
      <p:sp>
        <p:nvSpPr>
          <p:cNvPr id="15" name="Rectangle 14"/>
          <p:cNvSpPr/>
          <p:nvPr/>
        </p:nvSpPr>
        <p:spPr>
          <a:xfrm>
            <a:off x="648535" y="1515548"/>
            <a:ext cx="4185761" cy="276999"/>
          </a:xfrm>
          <a:prstGeom prst="rect">
            <a:avLst/>
          </a:prstGeom>
        </p:spPr>
        <p:txBody>
          <a:bodyPr wrap="none">
            <a:spAutoFit/>
          </a:bodyPr>
          <a:lstStyle/>
          <a:p>
            <a:r>
              <a:rPr lang="ja-JP" altLang="en-US" sz="1200" b="1" dirty="0">
                <a:latin typeface="Meiryo" charset="-128"/>
                <a:ea typeface="Meiryo" charset="-128"/>
                <a:cs typeface="Meiryo" charset="-128"/>
              </a:rPr>
              <a:t>留学を成功させるために今からできること・やるべきこと</a:t>
            </a:r>
            <a:endParaRPr lang="en-US" sz="1200" b="1" dirty="0">
              <a:latin typeface="Meiryo" charset="-128"/>
              <a:ea typeface="Meiryo" charset="-128"/>
              <a:cs typeface="Meiryo" charset="-128"/>
            </a:endParaRPr>
          </a:p>
        </p:txBody>
      </p:sp>
      <p:sp>
        <p:nvSpPr>
          <p:cNvPr id="17" name="Rounded Rectangle 16"/>
          <p:cNvSpPr/>
          <p:nvPr/>
        </p:nvSpPr>
        <p:spPr>
          <a:xfrm>
            <a:off x="400900" y="4780261"/>
            <a:ext cx="6079914" cy="336451"/>
          </a:xfrm>
          <a:prstGeom prst="roundRect">
            <a:avLst/>
          </a:prstGeom>
          <a:solidFill>
            <a:srgbClr val="C00000">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95443" y="5229728"/>
            <a:ext cx="6195228" cy="430887"/>
          </a:xfrm>
          <a:prstGeom prst="rect">
            <a:avLst/>
          </a:prstGeom>
        </p:spPr>
        <p:txBody>
          <a:bodyPr wrap="square">
            <a:spAutoFit/>
          </a:bodyPr>
          <a:lstStyle/>
          <a:p>
            <a:r>
              <a:rPr lang="ja-JP" altLang="en-US" sz="1100" dirty="0">
                <a:latin typeface="Meiryo" charset="-128"/>
                <a:ea typeface="Meiryo" charset="-128"/>
                <a:cs typeface="Meiryo" charset="-128"/>
              </a:rPr>
              <a:t>アメリカの大学教育制度では、</a:t>
            </a:r>
            <a:r>
              <a:rPr lang="en-US" altLang="ja-JP" sz="1100" dirty="0">
                <a:latin typeface="Meiryo" charset="-128"/>
                <a:ea typeface="Meiryo" charset="-128"/>
                <a:cs typeface="Meiryo" charset="-128"/>
              </a:rPr>
              <a:t>4</a:t>
            </a:r>
            <a:r>
              <a:rPr lang="ja-JP" altLang="en-US" sz="1100" dirty="0">
                <a:latin typeface="Meiryo" charset="-128"/>
                <a:ea typeface="Meiryo" charset="-128"/>
                <a:cs typeface="Meiryo" charset="-128"/>
              </a:rPr>
              <a:t>年制大学、短大や英語学校経由といった複数の入り口があります。自分のサッカーの実力、学力、英語力を正しく把握して進路を決めましょう。</a:t>
            </a:r>
            <a:endParaRPr lang="en-US" sz="1100" dirty="0">
              <a:latin typeface="Meiryo" charset="-128"/>
              <a:ea typeface="Meiryo" charset="-128"/>
              <a:cs typeface="Meiryo" charset="-128"/>
            </a:endParaRPr>
          </a:p>
        </p:txBody>
      </p:sp>
      <p:sp>
        <p:nvSpPr>
          <p:cNvPr id="20" name="Rectangle 19"/>
          <p:cNvSpPr/>
          <p:nvPr/>
        </p:nvSpPr>
        <p:spPr>
          <a:xfrm>
            <a:off x="601667" y="4814127"/>
            <a:ext cx="3724096" cy="276999"/>
          </a:xfrm>
          <a:prstGeom prst="rect">
            <a:avLst/>
          </a:prstGeom>
        </p:spPr>
        <p:txBody>
          <a:bodyPr wrap="none">
            <a:spAutoFit/>
          </a:bodyPr>
          <a:lstStyle/>
          <a:p>
            <a:r>
              <a:rPr lang="ja-JP" altLang="en-US" sz="1200" b="1" dirty="0">
                <a:latin typeface="Meiryo" charset="-128"/>
                <a:ea typeface="Meiryo" charset="-128"/>
                <a:cs typeface="Meiryo" charset="-128"/>
              </a:rPr>
              <a:t>ひとつではないアメリカの大学サッカー留学の方法</a:t>
            </a:r>
            <a:endParaRPr lang="en-US" sz="1200" dirty="0"/>
          </a:p>
        </p:txBody>
      </p:sp>
      <p:sp>
        <p:nvSpPr>
          <p:cNvPr id="23" name="Rounded Rectangle 22"/>
          <p:cNvSpPr/>
          <p:nvPr/>
        </p:nvSpPr>
        <p:spPr>
          <a:xfrm>
            <a:off x="400900" y="7289893"/>
            <a:ext cx="6079914" cy="336451"/>
          </a:xfrm>
          <a:prstGeom prst="roundRect">
            <a:avLst/>
          </a:prstGeom>
          <a:solidFill>
            <a:srgbClr val="C00000">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63870" y="7318567"/>
            <a:ext cx="4775794" cy="276999"/>
          </a:xfrm>
          <a:prstGeom prst="rect">
            <a:avLst/>
          </a:prstGeom>
        </p:spPr>
        <p:txBody>
          <a:bodyPr wrap="square">
            <a:spAutoFit/>
          </a:bodyPr>
          <a:lstStyle/>
          <a:p>
            <a:r>
              <a:rPr lang="ja-JP" altLang="en-US" sz="1200" b="1" dirty="0">
                <a:latin typeface="Meiryo" charset="-128"/>
                <a:ea typeface="Meiryo" charset="-128"/>
                <a:cs typeface="Meiryo" charset="-128"/>
              </a:rPr>
              <a:t>ご質問・ご相談はお気軽にお問い合わせください</a:t>
            </a:r>
            <a:endParaRPr lang="en-US" sz="1200" b="1" dirty="0">
              <a:latin typeface="Meiryo" charset="-128"/>
              <a:ea typeface="Meiryo" charset="-128"/>
              <a:cs typeface="Meiryo" charset="-128"/>
            </a:endParaRPr>
          </a:p>
        </p:txBody>
      </p:sp>
      <p:sp>
        <p:nvSpPr>
          <p:cNvPr id="22" name="Rectangle 21"/>
          <p:cNvSpPr/>
          <p:nvPr/>
        </p:nvSpPr>
        <p:spPr>
          <a:xfrm>
            <a:off x="5608081" y="8194645"/>
            <a:ext cx="928763" cy="246221"/>
          </a:xfrm>
          <a:prstGeom prst="rect">
            <a:avLst/>
          </a:prstGeom>
        </p:spPr>
        <p:txBody>
          <a:bodyPr wrap="square">
            <a:spAutoFit/>
          </a:bodyPr>
          <a:lstStyle/>
          <a:p>
            <a:r>
              <a:rPr lang="en-US" sz="1000" b="0" i="0" strike="noStrike" dirty="0">
                <a:effectLst/>
                <a:latin typeface="Meiryo" charset="-128"/>
                <a:ea typeface="Meiryo" charset="-128"/>
                <a:cs typeface="Meiryo" charset="-128"/>
                <a:hlinkClick r:id="rId4"/>
              </a:rPr>
              <a:t>gledsports</a:t>
            </a:r>
            <a:endParaRPr lang="en-US" sz="1000" dirty="0">
              <a:latin typeface="Meiryo" charset="-128"/>
              <a:ea typeface="Meiryo" charset="-128"/>
              <a:cs typeface="Meiryo" charset="-128"/>
            </a:endParaRPr>
          </a:p>
        </p:txBody>
      </p:sp>
      <p:sp>
        <p:nvSpPr>
          <p:cNvPr id="27" name="TextBox 26"/>
          <p:cNvSpPr txBox="1"/>
          <p:nvPr/>
        </p:nvSpPr>
        <p:spPr>
          <a:xfrm>
            <a:off x="324254" y="7745146"/>
            <a:ext cx="6172646" cy="430887"/>
          </a:xfrm>
          <a:prstGeom prst="rect">
            <a:avLst/>
          </a:prstGeom>
          <a:noFill/>
        </p:spPr>
        <p:txBody>
          <a:bodyPr wrap="square" rtlCol="0">
            <a:spAutoFit/>
          </a:bodyPr>
          <a:lstStyle/>
          <a:p>
            <a:r>
              <a:rPr lang="ja-JP" altLang="en-US" sz="1100" dirty="0">
                <a:latin typeface="Meiryo" charset="-128"/>
                <a:ea typeface="Meiryo" charset="-128"/>
                <a:cs typeface="Meiryo" charset="-128"/>
              </a:rPr>
              <a:t>キャンプやツアーの参加に関する具体的な情報を知りたい場合やご質問・ご相談がある場合は、担当の本橋壮一郎にメールにてご連絡ください。ホームページ・ブログ・各種</a:t>
            </a:r>
            <a:r>
              <a:rPr lang="en-US" altLang="ja-JP" sz="1100" dirty="0">
                <a:latin typeface="Meiryo" charset="-128"/>
                <a:ea typeface="Meiryo" charset="-128"/>
                <a:cs typeface="Meiryo" charset="-128"/>
              </a:rPr>
              <a:t>SNS</a:t>
            </a:r>
            <a:r>
              <a:rPr lang="ja-JP" altLang="en-US" sz="1100" dirty="0">
                <a:latin typeface="Meiryo" charset="-128"/>
                <a:ea typeface="Meiryo" charset="-128"/>
                <a:cs typeface="Meiryo" charset="-128"/>
              </a:rPr>
              <a:t>でも情報を</a:t>
            </a:r>
            <a:endParaRPr lang="en-US" altLang="ja-JP" sz="1100" dirty="0">
              <a:latin typeface="Meiryo" charset="-128"/>
              <a:ea typeface="Meiryo" charset="-128"/>
              <a:cs typeface="Meiryo" charset="-128"/>
            </a:endParaRPr>
          </a:p>
        </p:txBody>
      </p:sp>
      <p:sp>
        <p:nvSpPr>
          <p:cNvPr id="28" name="Rectangle 27"/>
          <p:cNvSpPr/>
          <p:nvPr/>
        </p:nvSpPr>
        <p:spPr>
          <a:xfrm>
            <a:off x="2755021" y="8197731"/>
            <a:ext cx="1538849" cy="246221"/>
          </a:xfrm>
          <a:prstGeom prst="rect">
            <a:avLst/>
          </a:prstGeom>
        </p:spPr>
        <p:txBody>
          <a:bodyPr wrap="square">
            <a:spAutoFit/>
          </a:bodyPr>
          <a:lstStyle/>
          <a:p>
            <a:r>
              <a:rPr lang="en-US" sz="1000" b="0" i="0" dirty="0">
                <a:solidFill>
                  <a:srgbClr val="000000"/>
                </a:solidFill>
                <a:effectLst/>
                <a:latin typeface="Meiryo" charset="-128"/>
                <a:ea typeface="Meiryo" charset="-128"/>
                <a:cs typeface="Meiryo" charset="-128"/>
                <a:hlinkClick r:id="rId5"/>
              </a:rPr>
              <a:t>www.gledsports.com</a:t>
            </a:r>
            <a:endParaRPr lang="en-US" sz="1000" b="0" i="0" dirty="0">
              <a:solidFill>
                <a:srgbClr val="000000"/>
              </a:solidFill>
              <a:effectLst/>
              <a:latin typeface="Meiryo" charset="-128"/>
              <a:ea typeface="Meiryo" charset="-128"/>
              <a:cs typeface="Meiryo" charset="-128"/>
            </a:endParaRPr>
          </a:p>
        </p:txBody>
      </p:sp>
      <p:pic>
        <p:nvPicPr>
          <p:cNvPr id="29" name="Picture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74666" y="8220193"/>
            <a:ext cx="224122" cy="224122"/>
          </a:xfrm>
          <a:prstGeom prst="rect">
            <a:avLst/>
          </a:prstGeom>
        </p:spPr>
      </p:pic>
      <p:pic>
        <p:nvPicPr>
          <p:cNvPr id="30" name="Picture 2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74720" y="8227414"/>
            <a:ext cx="195625" cy="195625"/>
          </a:xfrm>
          <a:prstGeom prst="rect">
            <a:avLst/>
          </a:prstGeom>
        </p:spPr>
      </p:pic>
      <p:pic>
        <p:nvPicPr>
          <p:cNvPr id="31" name="Picture 3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259745" y="8483907"/>
            <a:ext cx="214741" cy="214741"/>
          </a:xfrm>
          <a:prstGeom prst="rect">
            <a:avLst/>
          </a:prstGeom>
        </p:spPr>
      </p:pic>
      <p:pic>
        <p:nvPicPr>
          <p:cNvPr id="32" name="Picture 31"/>
          <p:cNvPicPr>
            <a:picLocks noChangeAspect="1"/>
          </p:cNvPicPr>
          <p:nvPr/>
        </p:nvPicPr>
        <p:blipFill rotWithShape="1">
          <a:blip r:embed="rId9">
            <a:extLst>
              <a:ext uri="{28A0092B-C50C-407E-A947-70E740481C1C}">
                <a14:useLocalDpi xmlns:a14="http://schemas.microsoft.com/office/drawing/2010/main" val="0"/>
              </a:ext>
            </a:extLst>
          </a:blip>
          <a:srcRect l="30643" t="17081" r="30362" b="18579"/>
          <a:stretch/>
        </p:blipFill>
        <p:spPr>
          <a:xfrm>
            <a:off x="4247045" y="8215364"/>
            <a:ext cx="210617" cy="208505"/>
          </a:xfrm>
          <a:prstGeom prst="rect">
            <a:avLst/>
          </a:prstGeom>
        </p:spPr>
      </p:pic>
      <p:sp>
        <p:nvSpPr>
          <p:cNvPr id="33" name="Rectangle 32"/>
          <p:cNvSpPr/>
          <p:nvPr/>
        </p:nvSpPr>
        <p:spPr>
          <a:xfrm>
            <a:off x="4443379" y="8474145"/>
            <a:ext cx="1060523" cy="246221"/>
          </a:xfrm>
          <a:prstGeom prst="rect">
            <a:avLst/>
          </a:prstGeom>
        </p:spPr>
        <p:txBody>
          <a:bodyPr wrap="square">
            <a:spAutoFit/>
          </a:bodyPr>
          <a:lstStyle/>
          <a:p>
            <a:r>
              <a:rPr lang="en-US" sz="1000" dirty="0">
                <a:solidFill>
                  <a:srgbClr val="0066CC"/>
                </a:solidFill>
                <a:latin typeface="Meiryo" charset="-128"/>
                <a:ea typeface="Meiryo" charset="-128"/>
                <a:cs typeface="Meiryo" charset="-128"/>
                <a:hlinkClick r:id="rId10"/>
              </a:rPr>
              <a:t>sm365sport</a:t>
            </a:r>
            <a:endParaRPr lang="en-US" sz="1000" dirty="0"/>
          </a:p>
        </p:txBody>
      </p:sp>
      <p:sp>
        <p:nvSpPr>
          <p:cNvPr id="34" name="Rectangle 33"/>
          <p:cNvSpPr/>
          <p:nvPr/>
        </p:nvSpPr>
        <p:spPr>
          <a:xfrm>
            <a:off x="4430458" y="8206245"/>
            <a:ext cx="1073444" cy="246221"/>
          </a:xfrm>
          <a:prstGeom prst="rect">
            <a:avLst/>
          </a:prstGeom>
        </p:spPr>
        <p:txBody>
          <a:bodyPr wrap="square">
            <a:spAutoFit/>
          </a:bodyPr>
          <a:lstStyle/>
          <a:p>
            <a:r>
              <a:rPr lang="en-US" sz="1000" dirty="0">
                <a:solidFill>
                  <a:srgbClr val="000000"/>
                </a:solidFill>
                <a:latin typeface="Meiryo" charset="-128"/>
                <a:ea typeface="Meiryo" charset="-128"/>
                <a:cs typeface="Meiryo" charset="-128"/>
                <a:hlinkClick r:id="rId11"/>
              </a:rPr>
              <a:t>gledsports365</a:t>
            </a:r>
            <a:endParaRPr lang="en-US" sz="1000" dirty="0">
              <a:latin typeface="Meiryo" charset="-128"/>
              <a:ea typeface="Meiryo" charset="-128"/>
              <a:cs typeface="Meiryo" charset="-128"/>
            </a:endParaRPr>
          </a:p>
        </p:txBody>
      </p:sp>
      <p:sp>
        <p:nvSpPr>
          <p:cNvPr id="35" name="Rectangle 34"/>
          <p:cNvSpPr/>
          <p:nvPr/>
        </p:nvSpPr>
        <p:spPr>
          <a:xfrm>
            <a:off x="2755021" y="8468168"/>
            <a:ext cx="1538849" cy="246221"/>
          </a:xfrm>
          <a:prstGeom prst="rect">
            <a:avLst/>
          </a:prstGeom>
        </p:spPr>
        <p:txBody>
          <a:bodyPr wrap="square">
            <a:spAutoFit/>
          </a:bodyPr>
          <a:lstStyle/>
          <a:p>
            <a:r>
              <a:rPr lang="en-US" sz="1000">
                <a:latin typeface="Meiryo" charset="-128"/>
                <a:ea typeface="Meiryo" charset="-128"/>
                <a:cs typeface="Meiryo" charset="-128"/>
                <a:hlinkClick r:id="rId12"/>
              </a:rPr>
              <a:t>info@gledsports.com</a:t>
            </a:r>
            <a:endParaRPr lang="en-US" sz="1000" dirty="0">
              <a:latin typeface="Meiryo" charset="-128"/>
              <a:ea typeface="Meiryo" charset="-128"/>
              <a:cs typeface="Meiryo" charset="-128"/>
            </a:endParaRPr>
          </a:p>
        </p:txBody>
      </p:sp>
      <p:pic>
        <p:nvPicPr>
          <p:cNvPr id="36" name="Picture 3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565900" y="8460859"/>
            <a:ext cx="264789" cy="264789"/>
          </a:xfrm>
          <a:prstGeom prst="rect">
            <a:avLst/>
          </a:prstGeom>
        </p:spPr>
      </p:pic>
      <p:sp>
        <p:nvSpPr>
          <p:cNvPr id="3" name="Pentagon 2"/>
          <p:cNvSpPr/>
          <p:nvPr/>
        </p:nvSpPr>
        <p:spPr>
          <a:xfrm rot="5400000">
            <a:off x="276993" y="2828325"/>
            <a:ext cx="714116" cy="488043"/>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7" name="Pentagon 36"/>
          <p:cNvSpPr/>
          <p:nvPr/>
        </p:nvSpPr>
        <p:spPr>
          <a:xfrm rot="5400000">
            <a:off x="105709" y="3815479"/>
            <a:ext cx="1044701" cy="479268"/>
          </a:xfrm>
          <a:prstGeom prst="homePlate">
            <a:avLst/>
          </a:prstGeom>
          <a:solidFill>
            <a:srgbClr val="FF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aphicFrame>
        <p:nvGraphicFramePr>
          <p:cNvPr id="14" name="Table 13"/>
          <p:cNvGraphicFramePr>
            <a:graphicFrameLocks noGrp="1"/>
          </p:cNvGraphicFramePr>
          <p:nvPr>
            <p:extLst>
              <p:ext uri="{D42A27DB-BD31-4B8C-83A1-F6EECF244321}">
                <p14:modId xmlns:p14="http://schemas.microsoft.com/office/powerpoint/2010/main" val="1113196426"/>
              </p:ext>
            </p:extLst>
          </p:nvPr>
        </p:nvGraphicFramePr>
        <p:xfrm>
          <a:off x="333144" y="5709467"/>
          <a:ext cx="6090994" cy="1432560"/>
        </p:xfrm>
        <a:graphic>
          <a:graphicData uri="http://schemas.openxmlformats.org/drawingml/2006/table">
            <a:tbl>
              <a:tblPr firstRow="1" bandRow="1">
                <a:tableStyleId>{00A15C55-8517-42AA-B614-E9B94910E393}</a:tableStyleId>
              </a:tblPr>
              <a:tblGrid>
                <a:gridCol w="1263340">
                  <a:extLst>
                    <a:ext uri="{9D8B030D-6E8A-4147-A177-3AD203B41FA5}">
                      <a16:colId xmlns:a16="http://schemas.microsoft.com/office/drawing/2014/main" val="20000"/>
                    </a:ext>
                  </a:extLst>
                </a:gridCol>
                <a:gridCol w="1609218">
                  <a:extLst>
                    <a:ext uri="{9D8B030D-6E8A-4147-A177-3AD203B41FA5}">
                      <a16:colId xmlns:a16="http://schemas.microsoft.com/office/drawing/2014/main" val="20001"/>
                    </a:ext>
                  </a:extLst>
                </a:gridCol>
                <a:gridCol w="1609218">
                  <a:extLst>
                    <a:ext uri="{9D8B030D-6E8A-4147-A177-3AD203B41FA5}">
                      <a16:colId xmlns:a16="http://schemas.microsoft.com/office/drawing/2014/main" val="20002"/>
                    </a:ext>
                  </a:extLst>
                </a:gridCol>
                <a:gridCol w="1609218">
                  <a:extLst>
                    <a:ext uri="{9D8B030D-6E8A-4147-A177-3AD203B41FA5}">
                      <a16:colId xmlns:a16="http://schemas.microsoft.com/office/drawing/2014/main" val="20003"/>
                    </a:ext>
                  </a:extLst>
                </a:gridCol>
              </a:tblGrid>
              <a:tr h="173291">
                <a:tc>
                  <a:txBody>
                    <a:bodyPr/>
                    <a:lstStyle/>
                    <a:p>
                      <a:pPr algn="ctr"/>
                      <a:r>
                        <a:rPr lang="ja-JP" altLang="en-US" sz="1000" dirty="0">
                          <a:solidFill>
                            <a:schemeClr val="tx1"/>
                          </a:solidFill>
                          <a:latin typeface="Meiryo" charset="-128"/>
                          <a:ea typeface="Meiryo" charset="-128"/>
                          <a:cs typeface="Meiryo" charset="-128"/>
                        </a:rPr>
                        <a:t>大学のタイプ</a:t>
                      </a:r>
                      <a:endParaRPr lang="en-US" sz="1000" b="0" dirty="0">
                        <a:solidFill>
                          <a:schemeClr val="tx1"/>
                        </a:solidFill>
                        <a:latin typeface="Meiryo" charset="-128"/>
                        <a:ea typeface="Meiryo" charset="-128"/>
                        <a:cs typeface="Meiryo" charset="-128"/>
                      </a:endParaRPr>
                    </a:p>
                  </a:txBody>
                  <a:tcPr/>
                </a:tc>
                <a:tc>
                  <a:txBody>
                    <a:bodyPr/>
                    <a:lstStyle/>
                    <a:p>
                      <a:pPr algn="ctr"/>
                      <a:r>
                        <a:rPr lang="ja-JP" altLang="en-US" sz="1000" dirty="0">
                          <a:solidFill>
                            <a:schemeClr val="tx1"/>
                          </a:solidFill>
                          <a:latin typeface="Meiryo" charset="-128"/>
                          <a:ea typeface="Meiryo" charset="-128"/>
                          <a:cs typeface="Meiryo" charset="-128"/>
                        </a:rPr>
                        <a:t>説明</a:t>
                      </a:r>
                      <a:endParaRPr lang="en-US" sz="1000" b="0" dirty="0">
                        <a:solidFill>
                          <a:schemeClr val="tx1"/>
                        </a:solidFill>
                        <a:latin typeface="Meiryo" charset="-128"/>
                        <a:ea typeface="Meiryo" charset="-128"/>
                        <a:cs typeface="Meiryo" charset="-128"/>
                      </a:endParaRPr>
                    </a:p>
                  </a:txBody>
                  <a:tcPr/>
                </a:tc>
                <a:tc>
                  <a:txBody>
                    <a:bodyPr/>
                    <a:lstStyle/>
                    <a:p>
                      <a:pPr algn="ctr"/>
                      <a:r>
                        <a:rPr lang="ja-JP" altLang="en-US" sz="1000" dirty="0">
                          <a:solidFill>
                            <a:schemeClr val="tx1"/>
                          </a:solidFill>
                          <a:latin typeface="Meiryo" charset="-128"/>
                          <a:ea typeface="Meiryo" charset="-128"/>
                          <a:cs typeface="Meiryo" charset="-128"/>
                        </a:rPr>
                        <a:t>メリット</a:t>
                      </a:r>
                      <a:endParaRPr lang="en-US" sz="1000" b="0" dirty="0">
                        <a:solidFill>
                          <a:schemeClr val="tx1"/>
                        </a:solidFill>
                        <a:latin typeface="Meiryo" charset="-128"/>
                        <a:ea typeface="Meiryo" charset="-128"/>
                        <a:cs typeface="Meiryo" charset="-128"/>
                      </a:endParaRPr>
                    </a:p>
                  </a:txBody>
                  <a:tcPr/>
                </a:tc>
                <a:tc>
                  <a:txBody>
                    <a:bodyPr/>
                    <a:lstStyle/>
                    <a:p>
                      <a:pPr algn="ctr"/>
                      <a:r>
                        <a:rPr lang="ja-JP" altLang="en-US" sz="1000" dirty="0">
                          <a:solidFill>
                            <a:schemeClr val="tx1"/>
                          </a:solidFill>
                          <a:latin typeface="Meiryo" charset="-128"/>
                          <a:ea typeface="Meiryo" charset="-128"/>
                          <a:cs typeface="Meiryo" charset="-128"/>
                        </a:rPr>
                        <a:t>デメリット</a:t>
                      </a:r>
                      <a:endParaRPr lang="en-US" sz="1000" b="0" dirty="0">
                        <a:solidFill>
                          <a:schemeClr val="tx1"/>
                        </a:solidFill>
                        <a:latin typeface="Meiryo" charset="-128"/>
                        <a:ea typeface="Meiryo" charset="-128"/>
                        <a:cs typeface="Meiryo" charset="-128"/>
                      </a:endParaRPr>
                    </a:p>
                  </a:txBody>
                  <a:tcPr/>
                </a:tc>
                <a:extLst>
                  <a:ext uri="{0D108BD9-81ED-4DB2-BD59-A6C34878D82A}">
                    <a16:rowId xmlns:a16="http://schemas.microsoft.com/office/drawing/2014/main" val="10000"/>
                  </a:ext>
                </a:extLst>
              </a:tr>
              <a:tr h="152649">
                <a:tc>
                  <a:txBody>
                    <a:bodyPr/>
                    <a:lstStyle/>
                    <a:p>
                      <a:r>
                        <a:rPr lang="en-US" altLang="ja-JP" sz="1000" dirty="0">
                          <a:latin typeface="Meiryo" charset="-128"/>
                          <a:ea typeface="Meiryo" charset="-128"/>
                          <a:cs typeface="Meiryo" charset="-128"/>
                        </a:rPr>
                        <a:t>4</a:t>
                      </a:r>
                      <a:r>
                        <a:rPr lang="ja-JP" altLang="en-US" sz="1000" dirty="0">
                          <a:latin typeface="Meiryo" charset="-128"/>
                          <a:ea typeface="Meiryo" charset="-128"/>
                          <a:cs typeface="Meiryo" charset="-128"/>
                        </a:rPr>
                        <a:t>年制大学</a:t>
                      </a:r>
                      <a:endParaRPr lang="en-US" sz="1000" dirty="0">
                        <a:latin typeface="Meiryo" charset="-128"/>
                        <a:ea typeface="Meiryo" charset="-128"/>
                        <a:cs typeface="Meiryo" charset="-128"/>
                      </a:endParaRPr>
                    </a:p>
                  </a:txBody>
                  <a:tcPr/>
                </a:tc>
                <a:tc>
                  <a:txBody>
                    <a:bodyPr/>
                    <a:lstStyle/>
                    <a:p>
                      <a:r>
                        <a:rPr lang="en-US" altLang="ja-JP" sz="1000" dirty="0">
                          <a:latin typeface="Meiryo" charset="-128"/>
                          <a:ea typeface="Meiryo" charset="-128"/>
                          <a:cs typeface="Meiryo" charset="-128"/>
                        </a:rPr>
                        <a:t>4</a:t>
                      </a:r>
                      <a:r>
                        <a:rPr lang="ja-JP" altLang="en-US" sz="1000" dirty="0">
                          <a:latin typeface="Meiryo" charset="-128"/>
                          <a:ea typeface="Meiryo" charset="-128"/>
                          <a:cs typeface="Meiryo" charset="-128"/>
                        </a:rPr>
                        <a:t>年間同じ大学で過ごす</a:t>
                      </a:r>
                      <a:endParaRPr lang="en-US" sz="1000" dirty="0">
                        <a:latin typeface="Meiryo" charset="-128"/>
                        <a:ea typeface="Meiryo" charset="-128"/>
                        <a:cs typeface="Meiryo" charset="-128"/>
                      </a:endParaRPr>
                    </a:p>
                  </a:txBody>
                  <a:tcPr/>
                </a:tc>
                <a:tc>
                  <a:txBody>
                    <a:bodyPr/>
                    <a:lstStyle/>
                    <a:p>
                      <a:r>
                        <a:rPr lang="ja-JP" altLang="en-US" sz="1000" dirty="0">
                          <a:latin typeface="Meiryo" charset="-128"/>
                          <a:ea typeface="Meiryo" charset="-128"/>
                          <a:cs typeface="Meiryo" charset="-128"/>
                        </a:rPr>
                        <a:t>環境に慣れる時間があり長期的な視野をもてる</a:t>
                      </a:r>
                      <a:endParaRPr lang="en-US" sz="1000" dirty="0">
                        <a:latin typeface="Meiryo" charset="-128"/>
                        <a:ea typeface="Meiryo" charset="-128"/>
                        <a:cs typeface="Meiryo" charset="-128"/>
                      </a:endParaRPr>
                    </a:p>
                  </a:txBody>
                  <a:tcPr/>
                </a:tc>
                <a:tc>
                  <a:txBody>
                    <a:bodyPr/>
                    <a:lstStyle/>
                    <a:p>
                      <a:r>
                        <a:rPr lang="ja-JP" altLang="en-US" sz="1000" dirty="0">
                          <a:latin typeface="Meiryo" charset="-128"/>
                          <a:ea typeface="Meiryo" charset="-128"/>
                          <a:cs typeface="Meiryo" charset="-128"/>
                        </a:rPr>
                        <a:t>競技・学業の成績次第で</a:t>
                      </a:r>
                      <a:r>
                        <a:rPr lang="en-US" altLang="ja-JP" sz="1000" dirty="0">
                          <a:latin typeface="Meiryo" charset="-128"/>
                          <a:ea typeface="Meiryo" charset="-128"/>
                          <a:cs typeface="Meiryo" charset="-128"/>
                        </a:rPr>
                        <a:t>1</a:t>
                      </a:r>
                      <a:r>
                        <a:rPr lang="ja-JP" altLang="en-US" sz="1000" dirty="0">
                          <a:latin typeface="Meiryo" charset="-128"/>
                          <a:ea typeface="Meiryo" charset="-128"/>
                          <a:cs typeface="Meiryo" charset="-128"/>
                        </a:rPr>
                        <a:t>年毎の契約更新</a:t>
                      </a:r>
                      <a:endParaRPr lang="en-US" sz="1000" dirty="0">
                        <a:latin typeface="Meiryo" charset="-128"/>
                        <a:ea typeface="Meiryo" charset="-128"/>
                        <a:cs typeface="Meiryo" charset="-128"/>
                      </a:endParaRPr>
                    </a:p>
                  </a:txBody>
                  <a:tcPr/>
                </a:tc>
                <a:extLst>
                  <a:ext uri="{0D108BD9-81ED-4DB2-BD59-A6C34878D82A}">
                    <a16:rowId xmlns:a16="http://schemas.microsoft.com/office/drawing/2014/main" val="10001"/>
                  </a:ext>
                </a:extLst>
              </a:tr>
              <a:tr h="0">
                <a:tc>
                  <a:txBody>
                    <a:bodyPr/>
                    <a:lstStyle/>
                    <a:p>
                      <a:r>
                        <a:rPr lang="ja-JP" altLang="en-US" sz="1000" dirty="0">
                          <a:latin typeface="Meiryo" charset="-128"/>
                          <a:ea typeface="Meiryo" charset="-128"/>
                          <a:cs typeface="Meiryo" charset="-128"/>
                        </a:rPr>
                        <a:t>短大→</a:t>
                      </a:r>
                      <a:r>
                        <a:rPr lang="en-US" altLang="ja-JP" sz="1000" dirty="0">
                          <a:latin typeface="Meiryo" charset="-128"/>
                          <a:ea typeface="Meiryo" charset="-128"/>
                          <a:cs typeface="Meiryo" charset="-128"/>
                        </a:rPr>
                        <a:t>4</a:t>
                      </a:r>
                      <a:r>
                        <a:rPr lang="ja-JP" altLang="en-US" sz="1000" dirty="0">
                          <a:latin typeface="Meiryo" charset="-128"/>
                          <a:ea typeface="Meiryo" charset="-128"/>
                          <a:cs typeface="Meiryo" charset="-128"/>
                        </a:rPr>
                        <a:t>年制</a:t>
                      </a:r>
                      <a:endParaRPr lang="en-US" sz="1000" dirty="0">
                        <a:latin typeface="Meiryo" charset="-128"/>
                        <a:ea typeface="Meiryo" charset="-128"/>
                        <a:cs typeface="Meiryo" charset="-128"/>
                      </a:endParaRPr>
                    </a:p>
                  </a:txBody>
                  <a:tcPr/>
                </a:tc>
                <a:tc>
                  <a:txBody>
                    <a:bodyPr/>
                    <a:lstStyle/>
                    <a:p>
                      <a:r>
                        <a:rPr lang="en-US" altLang="ja-JP" sz="1000" dirty="0">
                          <a:latin typeface="Meiryo" charset="-128"/>
                          <a:ea typeface="Meiryo" charset="-128"/>
                          <a:cs typeface="Meiryo" charset="-128"/>
                        </a:rPr>
                        <a:t>2</a:t>
                      </a:r>
                      <a:r>
                        <a:rPr lang="ja-JP" altLang="en-US" sz="1000" dirty="0">
                          <a:latin typeface="Meiryo" charset="-128"/>
                          <a:ea typeface="Meiryo" charset="-128"/>
                          <a:cs typeface="Meiryo" charset="-128"/>
                        </a:rPr>
                        <a:t>年間短大の後に編入</a:t>
                      </a:r>
                      <a:endParaRPr lang="en-US" sz="1000" dirty="0">
                        <a:latin typeface="Meiryo" charset="-128"/>
                        <a:ea typeface="Meiryo" charset="-128"/>
                        <a:cs typeface="Meiryo" charset="-128"/>
                      </a:endParaRPr>
                    </a:p>
                  </a:txBody>
                  <a:tcPr/>
                </a:tc>
                <a:tc>
                  <a:txBody>
                    <a:bodyPr/>
                    <a:lstStyle/>
                    <a:p>
                      <a:r>
                        <a:rPr lang="ja-JP" altLang="en-US" sz="1000" dirty="0">
                          <a:latin typeface="Meiryo" charset="-128"/>
                          <a:ea typeface="Meiryo" charset="-128"/>
                          <a:cs typeface="Meiryo" charset="-128"/>
                        </a:rPr>
                        <a:t>学力・英語力をしっかり伸ばし進学に備える</a:t>
                      </a:r>
                      <a:endParaRPr lang="en-US" sz="1000" dirty="0">
                        <a:latin typeface="Meiryo" charset="-128"/>
                        <a:ea typeface="Meiryo" charset="-128"/>
                        <a:cs typeface="Meiryo" charset="-128"/>
                      </a:endParaRPr>
                    </a:p>
                  </a:txBody>
                  <a:tcPr/>
                </a:tc>
                <a:tc>
                  <a:txBody>
                    <a:bodyPr/>
                    <a:lstStyle/>
                    <a:p>
                      <a:r>
                        <a:rPr lang="ja-JP" altLang="en-US" sz="1000" dirty="0">
                          <a:latin typeface="Meiryo" charset="-128"/>
                          <a:ea typeface="Meiryo" charset="-128"/>
                          <a:cs typeface="Meiryo" charset="-128"/>
                        </a:rPr>
                        <a:t>サッカーの環境は下がる</a:t>
                      </a:r>
                      <a:endParaRPr lang="en-US" altLang="ja-JP" sz="1000" dirty="0">
                        <a:latin typeface="Meiryo" charset="-128"/>
                        <a:ea typeface="Meiryo" charset="-128"/>
                        <a:cs typeface="Meiryo" charset="-128"/>
                      </a:endParaRPr>
                    </a:p>
                    <a:p>
                      <a:r>
                        <a:rPr lang="ja-JP" altLang="en-US" sz="1000" dirty="0">
                          <a:latin typeface="Meiryo" charset="-128"/>
                          <a:ea typeface="Meiryo" charset="-128"/>
                          <a:cs typeface="Meiryo" charset="-128"/>
                        </a:rPr>
                        <a:t>編入の保証はされない</a:t>
                      </a:r>
                      <a:endParaRPr lang="en-US" sz="1000" dirty="0">
                        <a:latin typeface="Meiryo" charset="-128"/>
                        <a:ea typeface="Meiryo" charset="-128"/>
                        <a:cs typeface="Meiryo" charset="-128"/>
                      </a:endParaRPr>
                    </a:p>
                  </a:txBody>
                  <a:tcPr/>
                </a:tc>
                <a:extLst>
                  <a:ext uri="{0D108BD9-81ED-4DB2-BD59-A6C34878D82A}">
                    <a16:rowId xmlns:a16="http://schemas.microsoft.com/office/drawing/2014/main" val="10002"/>
                  </a:ext>
                </a:extLst>
              </a:tr>
              <a:tr h="0">
                <a:tc>
                  <a:txBody>
                    <a:bodyPr/>
                    <a:lstStyle/>
                    <a:p>
                      <a:r>
                        <a:rPr lang="ja-JP" altLang="en-US" sz="1000" dirty="0">
                          <a:latin typeface="Meiryo" charset="-128"/>
                          <a:ea typeface="Meiryo" charset="-128"/>
                          <a:cs typeface="Meiryo" charset="-128"/>
                        </a:rPr>
                        <a:t>英語学校→</a:t>
                      </a:r>
                      <a:r>
                        <a:rPr lang="en-US" altLang="ja-JP" sz="1000" dirty="0">
                          <a:latin typeface="Meiryo" charset="-128"/>
                          <a:ea typeface="Meiryo" charset="-128"/>
                          <a:cs typeface="Meiryo" charset="-128"/>
                        </a:rPr>
                        <a:t>4</a:t>
                      </a:r>
                      <a:r>
                        <a:rPr lang="ja-JP" altLang="en-US" sz="1000" dirty="0">
                          <a:latin typeface="Meiryo" charset="-128"/>
                          <a:ea typeface="Meiryo" charset="-128"/>
                          <a:cs typeface="Meiryo" charset="-128"/>
                        </a:rPr>
                        <a:t>年制</a:t>
                      </a:r>
                      <a:endParaRPr lang="en-US" sz="1000" dirty="0">
                        <a:latin typeface="Meiryo" charset="-128"/>
                        <a:ea typeface="Meiryo" charset="-128"/>
                        <a:cs typeface="Meiryo" charset="-128"/>
                      </a:endParaRPr>
                    </a:p>
                  </a:txBody>
                  <a:tcPr/>
                </a:tc>
                <a:tc>
                  <a:txBody>
                    <a:bodyPr/>
                    <a:lstStyle/>
                    <a:p>
                      <a:r>
                        <a:rPr lang="ja-JP" altLang="en-US" sz="1000" dirty="0">
                          <a:latin typeface="Meiryo" charset="-128"/>
                          <a:ea typeface="Meiryo" charset="-128"/>
                          <a:cs typeface="Meiryo" charset="-128"/>
                        </a:rPr>
                        <a:t>英語学校の</a:t>
                      </a:r>
                      <a:r>
                        <a:rPr lang="ja-JP" altLang="en-US" sz="1000">
                          <a:latin typeface="Meiryo" charset="-128"/>
                          <a:ea typeface="Meiryo" charset="-128"/>
                          <a:cs typeface="Meiryo" charset="-128"/>
                        </a:rPr>
                        <a:t>所定レベル終了後に</a:t>
                      </a:r>
                      <a:r>
                        <a:rPr lang="en-US" altLang="ja-JP" sz="1000" dirty="0">
                          <a:latin typeface="Meiryo" charset="-128"/>
                          <a:ea typeface="Meiryo" charset="-128"/>
                          <a:cs typeface="Meiryo" charset="-128"/>
                        </a:rPr>
                        <a:t>4</a:t>
                      </a:r>
                      <a:r>
                        <a:rPr lang="ja-JP" altLang="en-US" sz="1000" dirty="0">
                          <a:latin typeface="Meiryo" charset="-128"/>
                          <a:ea typeface="Meiryo" charset="-128"/>
                          <a:cs typeface="Meiryo" charset="-128"/>
                        </a:rPr>
                        <a:t>大進学</a:t>
                      </a:r>
                      <a:endParaRPr lang="en-US" sz="1000" dirty="0">
                        <a:latin typeface="Meiryo" charset="-128"/>
                        <a:ea typeface="Meiryo" charset="-128"/>
                        <a:cs typeface="Meiryo" charset="-128"/>
                      </a:endParaRPr>
                    </a:p>
                  </a:txBody>
                  <a:tcPr/>
                </a:tc>
                <a:tc>
                  <a:txBody>
                    <a:bodyPr/>
                    <a:lstStyle/>
                    <a:p>
                      <a:r>
                        <a:rPr lang="ja-JP" altLang="en-US" sz="1000" dirty="0">
                          <a:latin typeface="Meiryo" charset="-128"/>
                          <a:ea typeface="Meiryo" charset="-128"/>
                          <a:cs typeface="Meiryo" charset="-128"/>
                        </a:rPr>
                        <a:t>英語力に不安な場合は集中的に勉強できる</a:t>
                      </a:r>
                      <a:endParaRPr lang="en-US" sz="1000" dirty="0">
                        <a:latin typeface="Meiryo" charset="-128"/>
                        <a:ea typeface="Meiryo" charset="-128"/>
                        <a:cs typeface="Meiryo" charset="-128"/>
                      </a:endParaRPr>
                    </a:p>
                  </a:txBody>
                  <a:tcPr/>
                </a:tc>
                <a:tc>
                  <a:txBody>
                    <a:bodyPr/>
                    <a:lstStyle/>
                    <a:p>
                      <a:r>
                        <a:rPr lang="ja-JP" altLang="en-US" sz="1000" dirty="0">
                          <a:latin typeface="Meiryo" charset="-128"/>
                          <a:ea typeface="Meiryo" charset="-128"/>
                          <a:cs typeface="Meiryo" charset="-128"/>
                        </a:rPr>
                        <a:t>特定の大学に縛られる可能性がある</a:t>
                      </a:r>
                      <a:endParaRPr lang="en-US" sz="1000" dirty="0">
                        <a:latin typeface="Meiryo" charset="-128"/>
                        <a:ea typeface="Meiryo" charset="-128"/>
                        <a:cs typeface="Meiryo" charset="-128"/>
                      </a:endParaRPr>
                    </a:p>
                  </a:txBody>
                  <a:tcPr/>
                </a:tc>
                <a:extLst>
                  <a:ext uri="{0D108BD9-81ED-4DB2-BD59-A6C34878D82A}">
                    <a16:rowId xmlns:a16="http://schemas.microsoft.com/office/drawing/2014/main" val="10003"/>
                  </a:ext>
                </a:extLst>
              </a:tr>
            </a:tbl>
          </a:graphicData>
        </a:graphic>
      </p:graphicFrame>
      <p:sp>
        <p:nvSpPr>
          <p:cNvPr id="40" name="Rectangle 39"/>
          <p:cNvSpPr/>
          <p:nvPr/>
        </p:nvSpPr>
        <p:spPr>
          <a:xfrm>
            <a:off x="400900" y="2828158"/>
            <a:ext cx="492443" cy="276999"/>
          </a:xfrm>
          <a:prstGeom prst="rect">
            <a:avLst/>
          </a:prstGeom>
        </p:spPr>
        <p:txBody>
          <a:bodyPr wrap="none">
            <a:spAutoFit/>
          </a:bodyPr>
          <a:lstStyle/>
          <a:p>
            <a:r>
              <a:rPr lang="ja-JP" altLang="en-US" sz="1200" b="1" dirty="0">
                <a:solidFill>
                  <a:schemeClr val="bg1"/>
                </a:solidFill>
                <a:latin typeface="Meiryo" charset="-128"/>
                <a:ea typeface="Meiryo" charset="-128"/>
                <a:cs typeface="Meiryo" charset="-128"/>
              </a:rPr>
              <a:t>中学</a:t>
            </a:r>
            <a:endParaRPr lang="en-US" sz="1200" b="1" dirty="0">
              <a:solidFill>
                <a:schemeClr val="bg1"/>
              </a:solidFill>
            </a:endParaRPr>
          </a:p>
        </p:txBody>
      </p:sp>
      <p:sp>
        <p:nvSpPr>
          <p:cNvPr id="41" name="Rectangle 40"/>
          <p:cNvSpPr/>
          <p:nvPr/>
        </p:nvSpPr>
        <p:spPr>
          <a:xfrm>
            <a:off x="389176" y="3570557"/>
            <a:ext cx="492443" cy="276999"/>
          </a:xfrm>
          <a:prstGeom prst="rect">
            <a:avLst/>
          </a:prstGeom>
        </p:spPr>
        <p:txBody>
          <a:bodyPr wrap="none">
            <a:spAutoFit/>
          </a:bodyPr>
          <a:lstStyle/>
          <a:p>
            <a:r>
              <a:rPr lang="ja-JP" altLang="en-US" sz="1200" b="1" dirty="0">
                <a:solidFill>
                  <a:schemeClr val="bg1"/>
                </a:solidFill>
                <a:latin typeface="Meiryo" charset="-128"/>
                <a:ea typeface="Meiryo" charset="-128"/>
                <a:cs typeface="Meiryo" charset="-128"/>
              </a:rPr>
              <a:t>高校</a:t>
            </a:r>
            <a:endParaRPr lang="en-US" sz="1200" b="1" dirty="0">
              <a:solidFill>
                <a:schemeClr val="bg1"/>
              </a:solidFill>
            </a:endParaRPr>
          </a:p>
        </p:txBody>
      </p:sp>
      <p:sp>
        <p:nvSpPr>
          <p:cNvPr id="42" name="Rounded Rectangle 41"/>
          <p:cNvSpPr/>
          <p:nvPr/>
        </p:nvSpPr>
        <p:spPr>
          <a:xfrm>
            <a:off x="981058" y="2431682"/>
            <a:ext cx="1917132" cy="208101"/>
          </a:xfrm>
          <a:prstGeom prst="round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3013882" y="2431683"/>
            <a:ext cx="1692450" cy="221277"/>
          </a:xfrm>
          <a:prstGeom prst="round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4832889" y="2438264"/>
            <a:ext cx="1623000" cy="231447"/>
          </a:xfrm>
          <a:prstGeom prst="roundRect">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548209" y="2430380"/>
            <a:ext cx="748923" cy="261610"/>
          </a:xfrm>
          <a:prstGeom prst="rect">
            <a:avLst/>
          </a:prstGeom>
        </p:spPr>
        <p:txBody>
          <a:bodyPr wrap="none">
            <a:spAutoFit/>
          </a:bodyPr>
          <a:lstStyle/>
          <a:p>
            <a:r>
              <a:rPr lang="ja-JP" altLang="en-US" sz="1100" b="1" dirty="0">
                <a:solidFill>
                  <a:schemeClr val="bg1"/>
                </a:solidFill>
                <a:latin typeface="Meiryo" charset="-128"/>
                <a:ea typeface="Meiryo" charset="-128"/>
                <a:cs typeface="Meiryo" charset="-128"/>
              </a:rPr>
              <a:t>サッカー</a:t>
            </a:r>
            <a:endParaRPr lang="en-US" sz="1100" b="1" dirty="0">
              <a:solidFill>
                <a:schemeClr val="bg1"/>
              </a:solidFill>
            </a:endParaRPr>
          </a:p>
        </p:txBody>
      </p:sp>
      <p:sp>
        <p:nvSpPr>
          <p:cNvPr id="38" name="Rectangle 37"/>
          <p:cNvSpPr/>
          <p:nvPr/>
        </p:nvSpPr>
        <p:spPr>
          <a:xfrm>
            <a:off x="3380389" y="2431547"/>
            <a:ext cx="889987" cy="261610"/>
          </a:xfrm>
          <a:prstGeom prst="rect">
            <a:avLst/>
          </a:prstGeom>
        </p:spPr>
        <p:txBody>
          <a:bodyPr wrap="none">
            <a:spAutoFit/>
          </a:bodyPr>
          <a:lstStyle/>
          <a:p>
            <a:r>
              <a:rPr lang="ja-JP" altLang="en-US" sz="1100" b="1" dirty="0">
                <a:solidFill>
                  <a:schemeClr val="bg1"/>
                </a:solidFill>
                <a:latin typeface="Meiryo" charset="-128"/>
                <a:ea typeface="Meiryo" charset="-128"/>
                <a:cs typeface="Meiryo" charset="-128"/>
              </a:rPr>
              <a:t>学校の勉強</a:t>
            </a:r>
            <a:endParaRPr lang="en-US" sz="1100" b="1" dirty="0">
              <a:solidFill>
                <a:schemeClr val="bg1"/>
              </a:solidFill>
            </a:endParaRPr>
          </a:p>
        </p:txBody>
      </p:sp>
      <p:sp>
        <p:nvSpPr>
          <p:cNvPr id="39" name="Rectangle 38"/>
          <p:cNvSpPr/>
          <p:nvPr/>
        </p:nvSpPr>
        <p:spPr>
          <a:xfrm>
            <a:off x="5130002" y="2430232"/>
            <a:ext cx="889987" cy="261610"/>
          </a:xfrm>
          <a:prstGeom prst="rect">
            <a:avLst/>
          </a:prstGeom>
        </p:spPr>
        <p:txBody>
          <a:bodyPr wrap="none">
            <a:spAutoFit/>
          </a:bodyPr>
          <a:lstStyle/>
          <a:p>
            <a:r>
              <a:rPr lang="ja-JP" altLang="en-US" sz="1100" b="1">
                <a:solidFill>
                  <a:schemeClr val="bg1"/>
                </a:solidFill>
                <a:latin typeface="Meiryo" charset="-128"/>
                <a:ea typeface="Meiryo" charset="-128"/>
                <a:cs typeface="Meiryo" charset="-128"/>
              </a:rPr>
              <a:t>英語の勉強</a:t>
            </a:r>
            <a:endParaRPr lang="en-US" sz="1100" b="1" dirty="0">
              <a:solidFill>
                <a:schemeClr val="bg1"/>
              </a:solidFill>
            </a:endParaRPr>
          </a:p>
        </p:txBody>
      </p:sp>
      <p:sp>
        <p:nvSpPr>
          <p:cNvPr id="45" name="Rectangle 44"/>
          <p:cNvSpPr/>
          <p:nvPr/>
        </p:nvSpPr>
        <p:spPr>
          <a:xfrm>
            <a:off x="1001377" y="2701027"/>
            <a:ext cx="1951801" cy="769441"/>
          </a:xfrm>
          <a:prstGeom prst="rect">
            <a:avLst/>
          </a:prstGeom>
        </p:spPr>
        <p:txBody>
          <a:bodyPr wrap="square">
            <a:spAutoFit/>
          </a:bodyPr>
          <a:lstStyle/>
          <a:p>
            <a:r>
              <a:rPr lang="ja-JP" altLang="en-US" sz="1100" dirty="0">
                <a:latin typeface="Meiryo" charset="-128"/>
                <a:ea typeface="Meiryo" charset="-128"/>
                <a:cs typeface="Meiryo" charset="-128"/>
              </a:rPr>
              <a:t>たくさん食べて体を大きくし、基礎技術を高め自分の武器を作る。できれば短期アメリカツアーに参加。</a:t>
            </a:r>
            <a:endParaRPr lang="en-US" altLang="ja-JP" sz="1100" dirty="0">
              <a:latin typeface="Meiryo" charset="-128"/>
              <a:ea typeface="Meiryo" charset="-128"/>
              <a:cs typeface="Meiryo" charset="-128"/>
            </a:endParaRPr>
          </a:p>
        </p:txBody>
      </p:sp>
      <p:sp>
        <p:nvSpPr>
          <p:cNvPr id="46" name="Rectangle 45"/>
          <p:cNvSpPr/>
          <p:nvPr/>
        </p:nvSpPr>
        <p:spPr>
          <a:xfrm>
            <a:off x="2996704" y="2714218"/>
            <a:ext cx="1750268" cy="600164"/>
          </a:xfrm>
          <a:prstGeom prst="rect">
            <a:avLst/>
          </a:prstGeom>
        </p:spPr>
        <p:txBody>
          <a:bodyPr wrap="square">
            <a:spAutoFit/>
          </a:bodyPr>
          <a:lstStyle/>
          <a:p>
            <a:r>
              <a:rPr lang="ja-JP" altLang="en-US" sz="1100">
                <a:latin typeface="Meiryo" charset="-128"/>
                <a:ea typeface="Meiryo" charset="-128"/>
                <a:cs typeface="Meiryo" charset="-128"/>
              </a:rPr>
              <a:t>主要</a:t>
            </a:r>
            <a:r>
              <a:rPr lang="ja-JP" altLang="en-US" sz="1100" dirty="0">
                <a:latin typeface="Meiryo" charset="-128"/>
                <a:ea typeface="Meiryo" charset="-128"/>
                <a:cs typeface="Meiryo" charset="-128"/>
              </a:rPr>
              <a:t>５教科でオール５を目指す。</a:t>
            </a:r>
            <a:endParaRPr lang="en-US" altLang="ja-JP" sz="1100" dirty="0">
              <a:latin typeface="Meiryo" charset="-128"/>
              <a:ea typeface="Meiryo" charset="-128"/>
              <a:cs typeface="Meiryo" charset="-128"/>
            </a:endParaRPr>
          </a:p>
          <a:p>
            <a:endParaRPr lang="en-US" altLang="ja-JP" sz="1100" dirty="0">
              <a:latin typeface="Meiryo" charset="-128"/>
              <a:ea typeface="Meiryo" charset="-128"/>
              <a:cs typeface="Meiryo" charset="-128"/>
            </a:endParaRPr>
          </a:p>
        </p:txBody>
      </p:sp>
      <p:sp>
        <p:nvSpPr>
          <p:cNvPr id="50" name="Rectangle 49"/>
          <p:cNvSpPr/>
          <p:nvPr/>
        </p:nvSpPr>
        <p:spPr>
          <a:xfrm>
            <a:off x="4846190" y="2713064"/>
            <a:ext cx="1680819" cy="430887"/>
          </a:xfrm>
          <a:prstGeom prst="rect">
            <a:avLst/>
          </a:prstGeom>
        </p:spPr>
        <p:txBody>
          <a:bodyPr wrap="square">
            <a:spAutoFit/>
          </a:bodyPr>
          <a:lstStyle/>
          <a:p>
            <a:r>
              <a:rPr lang="ja-JP" altLang="en-US" sz="1100" dirty="0">
                <a:latin typeface="Meiryo" charset="-128"/>
                <a:ea typeface="Meiryo" charset="-128"/>
                <a:cs typeface="Meiryo" charset="-128"/>
              </a:rPr>
              <a:t>学習</a:t>
            </a:r>
            <a:r>
              <a:rPr lang="ja-JP" altLang="en-US" sz="1100">
                <a:latin typeface="Meiryo" charset="-128"/>
                <a:ea typeface="Meiryo" charset="-128"/>
                <a:cs typeface="Meiryo" charset="-128"/>
              </a:rPr>
              <a:t>範囲の文法・単語を全て</a:t>
            </a:r>
            <a:r>
              <a:rPr lang="ja-JP" altLang="en-US" sz="1100" dirty="0">
                <a:latin typeface="Meiryo" charset="-128"/>
                <a:ea typeface="Meiryo" charset="-128"/>
                <a:cs typeface="Meiryo" charset="-128"/>
              </a:rPr>
              <a:t>習得する。</a:t>
            </a:r>
            <a:endParaRPr lang="en-US" altLang="ja-JP" sz="1100" dirty="0">
              <a:latin typeface="Meiryo" charset="-128"/>
              <a:ea typeface="Meiryo" charset="-128"/>
              <a:cs typeface="Meiryo" charset="-128"/>
            </a:endParaRPr>
          </a:p>
        </p:txBody>
      </p:sp>
      <p:sp>
        <p:nvSpPr>
          <p:cNvPr id="2" name="Rectangle 1"/>
          <p:cNvSpPr/>
          <p:nvPr/>
        </p:nvSpPr>
        <p:spPr>
          <a:xfrm>
            <a:off x="995582" y="3504691"/>
            <a:ext cx="1960426" cy="1107996"/>
          </a:xfrm>
          <a:prstGeom prst="rect">
            <a:avLst/>
          </a:prstGeom>
        </p:spPr>
        <p:txBody>
          <a:bodyPr wrap="square">
            <a:spAutoFit/>
          </a:bodyPr>
          <a:lstStyle/>
          <a:p>
            <a:r>
              <a:rPr lang="en-US" altLang="ja-JP" sz="1100" dirty="0">
                <a:latin typeface="Meiryo" charset="-128"/>
                <a:ea typeface="Meiryo" charset="-128"/>
                <a:cs typeface="Meiryo" charset="-128"/>
              </a:rPr>
              <a:t>1</a:t>
            </a:r>
            <a:r>
              <a:rPr lang="ja-JP" altLang="en-US" sz="1100" dirty="0">
                <a:latin typeface="Meiryo" charset="-128"/>
                <a:ea typeface="Meiryo" charset="-128"/>
                <a:cs typeface="Meiryo" charset="-128"/>
              </a:rPr>
              <a:t>年</a:t>
            </a:r>
            <a:r>
              <a:rPr lang="en-US" altLang="ja-JP" sz="1100" dirty="0">
                <a:latin typeface="Meiryo" charset="-128"/>
                <a:ea typeface="Meiryo" charset="-128"/>
                <a:cs typeface="Meiryo" charset="-128"/>
              </a:rPr>
              <a:t>: </a:t>
            </a:r>
            <a:r>
              <a:rPr lang="ja-JP" altLang="en-US" sz="1100" dirty="0">
                <a:latin typeface="Meiryo" charset="-128"/>
                <a:ea typeface="Meiryo" charset="-128"/>
                <a:cs typeface="Meiryo" charset="-128"/>
              </a:rPr>
              <a:t>たくさん食べる。</a:t>
            </a:r>
            <a:endParaRPr lang="en-US" altLang="ja-JP" sz="1100" dirty="0">
              <a:latin typeface="Meiryo" charset="-128"/>
              <a:ea typeface="Meiryo" charset="-128"/>
              <a:cs typeface="Meiryo" charset="-128"/>
            </a:endParaRPr>
          </a:p>
          <a:p>
            <a:r>
              <a:rPr lang="en-US" altLang="ja-JP" sz="1100" dirty="0">
                <a:latin typeface="Meiryo" charset="-128"/>
                <a:ea typeface="Meiryo" charset="-128"/>
                <a:cs typeface="Meiryo" charset="-128"/>
              </a:rPr>
              <a:t>2</a:t>
            </a:r>
            <a:r>
              <a:rPr lang="ja-JP" altLang="en-US" sz="1100" dirty="0">
                <a:latin typeface="Meiryo" charset="-128"/>
                <a:ea typeface="Meiryo" charset="-128"/>
                <a:cs typeface="Meiryo" charset="-128"/>
              </a:rPr>
              <a:t>年</a:t>
            </a:r>
            <a:r>
              <a:rPr lang="en-US" altLang="ja-JP" sz="1100" dirty="0">
                <a:latin typeface="Meiryo" charset="-128"/>
                <a:ea typeface="Meiryo" charset="-128"/>
                <a:cs typeface="Meiryo" charset="-128"/>
              </a:rPr>
              <a:t>: </a:t>
            </a:r>
            <a:r>
              <a:rPr lang="ja-JP" altLang="en-US" sz="1100" dirty="0">
                <a:latin typeface="Meiryo" charset="-128"/>
                <a:ea typeface="Meiryo" charset="-128"/>
                <a:cs typeface="Meiryo" charset="-128"/>
              </a:rPr>
              <a:t>ビデオ作成</a:t>
            </a:r>
            <a:endParaRPr lang="en-US" altLang="ja-JP" sz="1100" dirty="0">
              <a:latin typeface="Meiryo" charset="-128"/>
              <a:ea typeface="Meiryo" charset="-128"/>
              <a:cs typeface="Meiryo" charset="-128"/>
            </a:endParaRPr>
          </a:p>
          <a:p>
            <a:r>
              <a:rPr lang="en-US" altLang="ja-JP" sz="1100" dirty="0">
                <a:latin typeface="Meiryo" charset="-128"/>
                <a:ea typeface="Meiryo" charset="-128"/>
                <a:cs typeface="Meiryo" charset="-128"/>
              </a:rPr>
              <a:t>       </a:t>
            </a:r>
            <a:r>
              <a:rPr lang="ja-JP" altLang="en-US" sz="1100" dirty="0">
                <a:latin typeface="Meiryo" charset="-128"/>
                <a:ea typeface="Meiryo" charset="-128"/>
                <a:cs typeface="Meiryo" charset="-128"/>
              </a:rPr>
              <a:t>大学調べ・コンタクト</a:t>
            </a:r>
            <a:endParaRPr lang="en-US" altLang="ja-JP" sz="1100" dirty="0">
              <a:latin typeface="Meiryo" charset="-128"/>
              <a:ea typeface="Meiryo" charset="-128"/>
              <a:cs typeface="Meiryo" charset="-128"/>
            </a:endParaRPr>
          </a:p>
          <a:p>
            <a:r>
              <a:rPr lang="ja-JP" altLang="en-US" sz="1100" dirty="0">
                <a:latin typeface="Meiryo" charset="-128"/>
                <a:ea typeface="Meiryo" charset="-128"/>
                <a:cs typeface="Meiryo" charset="-128"/>
              </a:rPr>
              <a:t>　　</a:t>
            </a:r>
            <a:r>
              <a:rPr lang="en-US" altLang="ja-JP" sz="1100" dirty="0">
                <a:latin typeface="Meiryo" charset="-128"/>
                <a:ea typeface="Meiryo" charset="-128"/>
                <a:cs typeface="Meiryo" charset="-128"/>
              </a:rPr>
              <a:t> </a:t>
            </a:r>
            <a:r>
              <a:rPr lang="ja-JP" altLang="en-US" sz="1100" dirty="0">
                <a:latin typeface="Meiryo" charset="-128"/>
                <a:ea typeface="Meiryo" charset="-128"/>
                <a:cs typeface="Meiryo" charset="-128"/>
              </a:rPr>
              <a:t>サマーキャンプ参加</a:t>
            </a:r>
            <a:endParaRPr lang="en-US" altLang="ja-JP" sz="1100" dirty="0">
              <a:latin typeface="Meiryo" charset="-128"/>
              <a:ea typeface="Meiryo" charset="-128"/>
              <a:cs typeface="Meiryo" charset="-128"/>
            </a:endParaRPr>
          </a:p>
          <a:p>
            <a:r>
              <a:rPr lang="en-US" altLang="ja-JP" sz="1100" dirty="0">
                <a:latin typeface="Meiryo" charset="-128"/>
                <a:ea typeface="Meiryo" charset="-128"/>
                <a:cs typeface="Meiryo" charset="-128"/>
              </a:rPr>
              <a:t>3</a:t>
            </a:r>
            <a:r>
              <a:rPr lang="ja-JP" altLang="en-US" sz="1100" dirty="0">
                <a:latin typeface="Meiryo" charset="-128"/>
                <a:ea typeface="Meiryo" charset="-128"/>
                <a:cs typeface="Meiryo" charset="-128"/>
              </a:rPr>
              <a:t>年</a:t>
            </a:r>
            <a:r>
              <a:rPr lang="en-US" altLang="ja-JP" sz="1100" dirty="0">
                <a:latin typeface="Meiryo" charset="-128"/>
                <a:ea typeface="Meiryo" charset="-128"/>
                <a:cs typeface="Meiryo" charset="-128"/>
              </a:rPr>
              <a:t>: </a:t>
            </a:r>
            <a:r>
              <a:rPr lang="ja-JP" altLang="en-US" sz="1100" dirty="0">
                <a:latin typeface="Meiryo" charset="-128"/>
                <a:ea typeface="Meiryo" charset="-128"/>
                <a:cs typeface="Meiryo" charset="-128"/>
              </a:rPr>
              <a:t>サマーキャンプ参加</a:t>
            </a:r>
            <a:endParaRPr lang="en-US" altLang="ja-JP" sz="1100" dirty="0">
              <a:latin typeface="Meiryo" charset="-128"/>
              <a:ea typeface="Meiryo" charset="-128"/>
              <a:cs typeface="Meiryo" charset="-128"/>
            </a:endParaRPr>
          </a:p>
          <a:p>
            <a:r>
              <a:rPr lang="en-US" altLang="ja-JP" sz="1100" dirty="0">
                <a:latin typeface="Meiryo" charset="-128"/>
                <a:ea typeface="Meiryo" charset="-128"/>
                <a:cs typeface="Meiryo" charset="-128"/>
              </a:rPr>
              <a:t>       </a:t>
            </a:r>
            <a:r>
              <a:rPr lang="ja-JP" altLang="en-US" sz="1100" dirty="0">
                <a:latin typeface="Meiryo" charset="-128"/>
                <a:ea typeface="Meiryo" charset="-128"/>
                <a:cs typeface="Meiryo" charset="-128"/>
              </a:rPr>
              <a:t>オファーあれば交渉</a:t>
            </a:r>
            <a:endParaRPr lang="en-US" altLang="ja-JP" sz="1100" dirty="0">
              <a:latin typeface="Meiryo" charset="-128"/>
              <a:ea typeface="Meiryo" charset="-128"/>
              <a:cs typeface="Meiryo" charset="-128"/>
            </a:endParaRPr>
          </a:p>
        </p:txBody>
      </p:sp>
      <p:sp>
        <p:nvSpPr>
          <p:cNvPr id="52" name="Rounded Rectangle 51"/>
          <p:cNvSpPr/>
          <p:nvPr/>
        </p:nvSpPr>
        <p:spPr>
          <a:xfrm>
            <a:off x="3013883" y="3446060"/>
            <a:ext cx="1693206" cy="1172430"/>
          </a:xfrm>
          <a:prstGeom prst="roundRect">
            <a:avLst>
              <a:gd name="adj" fmla="val 5375"/>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042148" y="3491125"/>
            <a:ext cx="1690994" cy="1107996"/>
          </a:xfrm>
          <a:prstGeom prst="rect">
            <a:avLst/>
          </a:prstGeom>
        </p:spPr>
        <p:txBody>
          <a:bodyPr wrap="square">
            <a:spAutoFit/>
          </a:bodyPr>
          <a:lstStyle/>
          <a:p>
            <a:r>
              <a:rPr lang="en-US" altLang="ja-JP" sz="1100" dirty="0">
                <a:latin typeface="Meiryo" charset="-128"/>
                <a:ea typeface="Meiryo" charset="-128"/>
                <a:cs typeface="Meiryo" charset="-128"/>
              </a:rPr>
              <a:t>3</a:t>
            </a:r>
            <a:r>
              <a:rPr lang="ja-JP" altLang="en-US" sz="1100" dirty="0">
                <a:latin typeface="Meiryo" charset="-128"/>
                <a:ea typeface="Meiryo" charset="-128"/>
                <a:cs typeface="Meiryo" charset="-128"/>
              </a:rPr>
              <a:t>年間の主要５教科の評定平均を最低でも５段階で</a:t>
            </a:r>
            <a:r>
              <a:rPr lang="en-US" altLang="ja-JP" sz="1100" dirty="0">
                <a:latin typeface="Meiryo" charset="-128"/>
                <a:ea typeface="Meiryo" charset="-128"/>
                <a:cs typeface="Meiryo" charset="-128"/>
              </a:rPr>
              <a:t>3.8</a:t>
            </a:r>
            <a:r>
              <a:rPr lang="ja-JP" altLang="en-US" sz="1100" dirty="0">
                <a:latin typeface="Meiryo" charset="-128"/>
                <a:ea typeface="Meiryo" charset="-128"/>
                <a:cs typeface="Meiryo" charset="-128"/>
              </a:rPr>
              <a:t>以上でキープする。</a:t>
            </a:r>
            <a:endParaRPr lang="en-US" altLang="ja-JP" sz="1100" dirty="0">
              <a:latin typeface="Meiryo" charset="-128"/>
              <a:ea typeface="Meiryo" charset="-128"/>
              <a:cs typeface="Meiryo" charset="-128"/>
            </a:endParaRPr>
          </a:p>
          <a:p>
            <a:r>
              <a:rPr lang="en-US" altLang="ja-JP" sz="1100" dirty="0">
                <a:latin typeface="Meiryo" charset="-128"/>
                <a:ea typeface="Meiryo" charset="-128"/>
                <a:cs typeface="Meiryo" charset="-128"/>
              </a:rPr>
              <a:t>※</a:t>
            </a:r>
            <a:r>
              <a:rPr lang="ja-JP" altLang="en-US" sz="1100" dirty="0">
                <a:latin typeface="Meiryo" charset="-128"/>
                <a:ea typeface="Meiryo" charset="-128"/>
                <a:cs typeface="Meiryo" charset="-128"/>
              </a:rPr>
              <a:t>それ以下だと出願できない大学が多くなる。</a:t>
            </a:r>
            <a:endParaRPr lang="en-US" altLang="ja-JP" sz="1100" dirty="0">
              <a:latin typeface="Meiryo" charset="-128"/>
              <a:ea typeface="Meiryo" charset="-128"/>
              <a:cs typeface="Meiryo" charset="-128"/>
            </a:endParaRPr>
          </a:p>
        </p:txBody>
      </p:sp>
      <p:sp>
        <p:nvSpPr>
          <p:cNvPr id="55" name="Rounded Rectangle 54"/>
          <p:cNvSpPr/>
          <p:nvPr/>
        </p:nvSpPr>
        <p:spPr>
          <a:xfrm>
            <a:off x="4833127" y="3457414"/>
            <a:ext cx="1623498" cy="1161076"/>
          </a:xfrm>
          <a:prstGeom prst="roundRect">
            <a:avLst>
              <a:gd name="adj" fmla="val 5375"/>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826583" y="3513327"/>
            <a:ext cx="1709780" cy="1107996"/>
          </a:xfrm>
          <a:prstGeom prst="rect">
            <a:avLst/>
          </a:prstGeom>
        </p:spPr>
        <p:txBody>
          <a:bodyPr wrap="square">
            <a:spAutoFit/>
          </a:bodyPr>
          <a:lstStyle/>
          <a:p>
            <a:r>
              <a:rPr lang="en-US" altLang="ja-JP" sz="1100" dirty="0">
                <a:latin typeface="Meiryo" charset="-128"/>
                <a:ea typeface="Meiryo" charset="-128"/>
                <a:cs typeface="Meiryo" charset="-128"/>
              </a:rPr>
              <a:t>2</a:t>
            </a:r>
            <a:r>
              <a:rPr lang="ja-JP" altLang="en-US" sz="1100" dirty="0">
                <a:latin typeface="Meiryo" charset="-128"/>
                <a:ea typeface="Meiryo" charset="-128"/>
                <a:cs typeface="Meiryo" charset="-128"/>
              </a:rPr>
              <a:t>年</a:t>
            </a:r>
            <a:r>
              <a:rPr lang="en-US" altLang="ja-JP" sz="1100" dirty="0">
                <a:latin typeface="Meiryo" charset="-128"/>
                <a:ea typeface="Meiryo" charset="-128"/>
                <a:cs typeface="Meiryo" charset="-128"/>
              </a:rPr>
              <a:t>: </a:t>
            </a:r>
            <a:r>
              <a:rPr lang="ja-JP" altLang="en-US" sz="1100" dirty="0">
                <a:latin typeface="Meiryo" charset="-128"/>
                <a:ea typeface="Meiryo" charset="-128"/>
                <a:cs typeface="Meiryo" charset="-128"/>
              </a:rPr>
              <a:t>春に</a:t>
            </a:r>
            <a:r>
              <a:rPr lang="en-US" altLang="ja-JP" sz="1100" dirty="0">
                <a:latin typeface="Meiryo" charset="-128"/>
                <a:ea typeface="Meiryo" charset="-128"/>
                <a:cs typeface="Meiryo" charset="-128"/>
              </a:rPr>
              <a:t>TOEFL</a:t>
            </a:r>
            <a:r>
              <a:rPr lang="ja-JP" altLang="en-US" sz="1100" dirty="0">
                <a:latin typeface="Meiryo" charset="-128"/>
                <a:ea typeface="Meiryo" charset="-128"/>
                <a:cs typeface="Meiryo" charset="-128"/>
              </a:rPr>
              <a:t>受験</a:t>
            </a:r>
            <a:endParaRPr lang="en-US" altLang="ja-JP" sz="1100" dirty="0">
              <a:latin typeface="Meiryo" charset="-128"/>
              <a:ea typeface="Meiryo" charset="-128"/>
              <a:cs typeface="Meiryo" charset="-128"/>
            </a:endParaRPr>
          </a:p>
          <a:p>
            <a:r>
              <a:rPr lang="en-US" altLang="ja-JP" sz="1100" dirty="0">
                <a:latin typeface="Meiryo" charset="-128"/>
                <a:ea typeface="Meiryo" charset="-128"/>
                <a:cs typeface="Meiryo" charset="-128"/>
              </a:rPr>
              <a:t>       </a:t>
            </a:r>
            <a:r>
              <a:rPr lang="ja-JP" altLang="en-US" sz="1100" dirty="0">
                <a:latin typeface="Meiryo" charset="-128"/>
                <a:ea typeface="Meiryo" charset="-128"/>
                <a:cs typeface="Meiryo" charset="-128"/>
              </a:rPr>
              <a:t>秋に</a:t>
            </a:r>
            <a:r>
              <a:rPr lang="en-US" altLang="ja-JP" sz="1100" dirty="0">
                <a:latin typeface="Meiryo" charset="-128"/>
                <a:ea typeface="Meiryo" charset="-128"/>
                <a:cs typeface="Meiryo" charset="-128"/>
              </a:rPr>
              <a:t>SAT</a:t>
            </a:r>
            <a:r>
              <a:rPr lang="ja-JP" altLang="en-US" sz="1100" dirty="0">
                <a:latin typeface="Meiryo" charset="-128"/>
                <a:ea typeface="Meiryo" charset="-128"/>
                <a:cs typeface="Meiryo" charset="-128"/>
              </a:rPr>
              <a:t>受験</a:t>
            </a:r>
            <a:endParaRPr lang="en-US" altLang="ja-JP" sz="1100" dirty="0">
              <a:latin typeface="Meiryo" charset="-128"/>
              <a:ea typeface="Meiryo" charset="-128"/>
              <a:cs typeface="Meiryo" charset="-128"/>
            </a:endParaRPr>
          </a:p>
          <a:p>
            <a:r>
              <a:rPr lang="ja-JP" altLang="en-US" sz="1100" dirty="0">
                <a:latin typeface="Meiryo" charset="-128"/>
                <a:ea typeface="Meiryo" charset="-128"/>
                <a:cs typeface="Meiryo" charset="-128"/>
              </a:rPr>
              <a:t>　　</a:t>
            </a:r>
            <a:r>
              <a:rPr lang="en-US" altLang="ja-JP" sz="1100" dirty="0">
                <a:latin typeface="Meiryo" charset="-128"/>
                <a:ea typeface="Meiryo" charset="-128"/>
                <a:cs typeface="Meiryo" charset="-128"/>
              </a:rPr>
              <a:t> </a:t>
            </a:r>
            <a:r>
              <a:rPr lang="ja-JP" altLang="en-US" sz="1100" dirty="0">
                <a:latin typeface="Meiryo" charset="-128"/>
                <a:ea typeface="Meiryo" charset="-128"/>
                <a:cs typeface="Meiryo" charset="-128"/>
              </a:rPr>
              <a:t>対策・予備校</a:t>
            </a:r>
            <a:endParaRPr lang="en-US" altLang="ja-JP" sz="1100" dirty="0">
              <a:latin typeface="Meiryo" charset="-128"/>
              <a:ea typeface="Meiryo" charset="-128"/>
              <a:cs typeface="Meiryo" charset="-128"/>
            </a:endParaRPr>
          </a:p>
          <a:p>
            <a:r>
              <a:rPr lang="en-US" altLang="ja-JP" sz="1100" dirty="0">
                <a:latin typeface="Meiryo" charset="-128"/>
                <a:ea typeface="Meiryo" charset="-128"/>
                <a:cs typeface="Meiryo" charset="-128"/>
              </a:rPr>
              <a:t>3</a:t>
            </a:r>
            <a:r>
              <a:rPr lang="ja-JP" altLang="en-US" sz="1100" dirty="0">
                <a:latin typeface="Meiryo" charset="-128"/>
                <a:ea typeface="Meiryo" charset="-128"/>
                <a:cs typeface="Meiryo" charset="-128"/>
              </a:rPr>
              <a:t>年</a:t>
            </a:r>
            <a:r>
              <a:rPr lang="en-US" altLang="ja-JP" sz="1100" dirty="0">
                <a:latin typeface="Meiryo" charset="-128"/>
                <a:ea typeface="Meiryo" charset="-128"/>
                <a:cs typeface="Meiryo" charset="-128"/>
              </a:rPr>
              <a:t>: </a:t>
            </a:r>
            <a:r>
              <a:rPr lang="ja-JP" altLang="en-US" sz="1100" dirty="0">
                <a:latin typeface="Meiryo" charset="-128"/>
                <a:ea typeface="Meiryo" charset="-128"/>
                <a:cs typeface="Meiryo" charset="-128"/>
              </a:rPr>
              <a:t>夏までに</a:t>
            </a:r>
            <a:r>
              <a:rPr lang="en-US" altLang="ja-JP" sz="1100" dirty="0">
                <a:latin typeface="Meiryo" charset="-128"/>
                <a:ea typeface="Meiryo" charset="-128"/>
                <a:cs typeface="Meiryo" charset="-128"/>
              </a:rPr>
              <a:t>TOEFL </a:t>
            </a:r>
            <a:r>
              <a:rPr lang="ja-JP" altLang="en-US" sz="1100" dirty="0">
                <a:latin typeface="Meiryo" charset="-128"/>
                <a:ea typeface="Meiryo" charset="-128"/>
                <a:cs typeface="Meiryo" charset="-128"/>
              </a:rPr>
              <a:t>　　</a:t>
            </a:r>
            <a:endParaRPr lang="en-US" altLang="ja-JP" sz="1100" dirty="0">
              <a:latin typeface="Meiryo" charset="-128"/>
              <a:ea typeface="Meiryo" charset="-128"/>
              <a:cs typeface="Meiryo" charset="-128"/>
            </a:endParaRPr>
          </a:p>
          <a:p>
            <a:r>
              <a:rPr lang="ja-JP" altLang="en-US" sz="1100" dirty="0">
                <a:latin typeface="Meiryo" charset="-128"/>
                <a:ea typeface="Meiryo" charset="-128"/>
                <a:cs typeface="Meiryo" charset="-128"/>
              </a:rPr>
              <a:t>　　</a:t>
            </a:r>
            <a:r>
              <a:rPr lang="en-US" altLang="ja-JP" sz="1100" dirty="0">
                <a:latin typeface="Meiryo" charset="-128"/>
                <a:ea typeface="Meiryo" charset="-128"/>
                <a:cs typeface="Meiryo" charset="-128"/>
              </a:rPr>
              <a:t> 70-80</a:t>
            </a:r>
            <a:r>
              <a:rPr lang="ja-JP" altLang="en-US" sz="1100" dirty="0">
                <a:latin typeface="Meiryo" charset="-128"/>
                <a:ea typeface="Meiryo" charset="-128"/>
                <a:cs typeface="Meiryo" charset="-128"/>
              </a:rPr>
              <a:t>を目指す</a:t>
            </a:r>
            <a:endParaRPr lang="en-US" altLang="ja-JP" sz="1100" dirty="0">
              <a:latin typeface="Meiryo" charset="-128"/>
              <a:ea typeface="Meiryo" charset="-128"/>
              <a:cs typeface="Meiryo" charset="-128"/>
            </a:endParaRPr>
          </a:p>
          <a:p>
            <a:r>
              <a:rPr lang="en-US" altLang="ja-JP" sz="1100" dirty="0">
                <a:latin typeface="Meiryo" charset="-128"/>
                <a:ea typeface="Meiryo" charset="-128"/>
                <a:cs typeface="Meiryo" charset="-128"/>
              </a:rPr>
              <a:t>       SAT</a:t>
            </a:r>
            <a:r>
              <a:rPr lang="ja-JP" altLang="en-US" sz="1100" dirty="0">
                <a:latin typeface="Meiryo" charset="-128"/>
                <a:ea typeface="Meiryo" charset="-128"/>
                <a:cs typeface="Meiryo" charset="-128"/>
              </a:rPr>
              <a:t>を秋まで受験</a:t>
            </a:r>
            <a:endParaRPr lang="en-US" altLang="ja-JP" sz="1100" dirty="0">
              <a:latin typeface="Meiryo" charset="-128"/>
              <a:ea typeface="Meiryo" charset="-128"/>
              <a:cs typeface="Meiryo" charset="-128"/>
            </a:endParaRPr>
          </a:p>
        </p:txBody>
      </p:sp>
      <p:sp>
        <p:nvSpPr>
          <p:cNvPr id="56" name="Rounded Rectangle 55"/>
          <p:cNvSpPr/>
          <p:nvPr/>
        </p:nvSpPr>
        <p:spPr>
          <a:xfrm>
            <a:off x="2496820" y="8174309"/>
            <a:ext cx="3921764" cy="58123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32522" y="8118891"/>
            <a:ext cx="2085235" cy="430887"/>
          </a:xfrm>
          <a:prstGeom prst="rect">
            <a:avLst/>
          </a:prstGeom>
        </p:spPr>
        <p:txBody>
          <a:bodyPr wrap="square">
            <a:spAutoFit/>
          </a:bodyPr>
          <a:lstStyle/>
          <a:p>
            <a:r>
              <a:rPr lang="ja-JP" altLang="en-US" sz="1100" dirty="0">
                <a:latin typeface="Meiryo" charset="-128"/>
                <a:ea typeface="Meiryo" charset="-128"/>
                <a:cs typeface="Meiryo" charset="-128"/>
              </a:rPr>
              <a:t>更新しているので、右のリンクをクリックしてご覧下さい。</a:t>
            </a:r>
            <a:endParaRPr lang="en-US" altLang="ja-JP" sz="1100" dirty="0">
              <a:latin typeface="Meiryo" charset="-128"/>
              <a:ea typeface="Meiryo" charset="-128"/>
              <a:cs typeface="Meiryo" charset="-128"/>
            </a:endParaRPr>
          </a:p>
        </p:txBody>
      </p:sp>
      <p:sp>
        <p:nvSpPr>
          <p:cNvPr id="57" name="Oval 56"/>
          <p:cNvSpPr/>
          <p:nvPr/>
        </p:nvSpPr>
        <p:spPr>
          <a:xfrm>
            <a:off x="243535" y="1485821"/>
            <a:ext cx="336451" cy="33645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Meiryo" charset="-128"/>
                <a:ea typeface="Meiryo" charset="-128"/>
                <a:cs typeface="Meiryo" charset="-128"/>
              </a:rPr>
              <a:t>4</a:t>
            </a:r>
          </a:p>
        </p:txBody>
      </p:sp>
      <p:sp>
        <p:nvSpPr>
          <p:cNvPr id="58" name="Oval 57"/>
          <p:cNvSpPr/>
          <p:nvPr/>
        </p:nvSpPr>
        <p:spPr>
          <a:xfrm>
            <a:off x="243535" y="4774240"/>
            <a:ext cx="336451" cy="33645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Meiryo" charset="-128"/>
                <a:ea typeface="Meiryo" charset="-128"/>
                <a:cs typeface="Meiryo" charset="-128"/>
              </a:rPr>
              <a:t>5</a:t>
            </a:r>
          </a:p>
        </p:txBody>
      </p:sp>
      <p:sp>
        <p:nvSpPr>
          <p:cNvPr id="59" name="Oval 58"/>
          <p:cNvSpPr/>
          <p:nvPr/>
        </p:nvSpPr>
        <p:spPr>
          <a:xfrm>
            <a:off x="243535" y="7298380"/>
            <a:ext cx="336451" cy="33645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latin typeface="Meiryo" charset="-128"/>
                <a:ea typeface="Meiryo" charset="-128"/>
                <a:cs typeface="Meiryo" charset="-128"/>
              </a:rPr>
              <a:t>6</a:t>
            </a:r>
            <a:endParaRPr lang="en-US" sz="1200" b="1" dirty="0">
              <a:latin typeface="Meiryo" charset="-128"/>
              <a:ea typeface="Meiryo" charset="-128"/>
              <a:cs typeface="Meiryo" charset="-128"/>
            </a:endParaRPr>
          </a:p>
        </p:txBody>
      </p:sp>
    </p:spTree>
    <p:extLst>
      <p:ext uri="{BB962C8B-B14F-4D97-AF65-F5344CB8AC3E}">
        <p14:creationId xmlns:p14="http://schemas.microsoft.com/office/powerpoint/2010/main" val="2696486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TotalTime>
  <Words>1080</Words>
  <Application>Microsoft Macintosh PowerPoint</Application>
  <PresentationFormat>On-screen Show (4:3)</PresentationFormat>
  <Paragraphs>79</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Meiryo</vt:lpstr>
      <vt:lpstr>Arial</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Soichiro Motohashi</cp:lastModifiedBy>
  <cp:revision>29</cp:revision>
  <cp:lastPrinted>2017-07-22T01:45:46Z</cp:lastPrinted>
  <dcterms:created xsi:type="dcterms:W3CDTF">2017-07-22T01:43:34Z</dcterms:created>
  <dcterms:modified xsi:type="dcterms:W3CDTF">2021-05-13T12:51:51Z</dcterms:modified>
</cp:coreProperties>
</file>